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58" r:id="rId14"/>
    <p:sldId id="259" r:id="rId15"/>
    <p:sldId id="260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742113" cy="98742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80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1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7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9754" tIns="39877" rIns="79754" bIns="3987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9754" tIns="39877" rIns="79754" bIns="39877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.png"/><Relationship Id="rId21" Type="http://schemas.openxmlformats.org/officeDocument/2006/relationships/image" Target="../media/image146.png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6.png"/><Relationship Id="rId5" Type="http://schemas.openxmlformats.org/officeDocument/2006/relationships/image" Target="../media/image125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85.png"/><Relationship Id="rId19" Type="http://schemas.openxmlformats.org/officeDocument/2006/relationships/image" Target="../media/image144.png"/><Relationship Id="rId4" Type="http://schemas.openxmlformats.org/officeDocument/2006/relationships/image" Target="../media/image13.png"/><Relationship Id="rId9" Type="http://schemas.openxmlformats.org/officeDocument/2006/relationships/image" Target="../media/image135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0.png"/><Relationship Id="rId9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image" Target="../media/image163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4" Type="http://schemas.openxmlformats.org/officeDocument/2006/relationships/image" Target="../media/image1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image" Target="../media/image179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24" Type="http://schemas.openxmlformats.org/officeDocument/2006/relationships/image" Target="../media/image198.png"/><Relationship Id="rId5" Type="http://schemas.openxmlformats.org/officeDocument/2006/relationships/image" Target="../media/image13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image" Target="../media/image12.png"/><Relationship Id="rId9" Type="http://schemas.openxmlformats.org/officeDocument/2006/relationships/image" Target="../media/image183.png"/><Relationship Id="rId14" Type="http://schemas.openxmlformats.org/officeDocument/2006/relationships/image" Target="../media/image188.jpeg"/><Relationship Id="rId22" Type="http://schemas.openxmlformats.org/officeDocument/2006/relationships/image" Target="../media/image1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200.png"/><Relationship Id="rId21" Type="http://schemas.openxmlformats.org/officeDocument/2006/relationships/image" Target="../media/image216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jpeg"/><Relationship Id="rId11" Type="http://schemas.openxmlformats.org/officeDocument/2006/relationships/image" Target="../media/image206.png"/><Relationship Id="rId24" Type="http://schemas.openxmlformats.org/officeDocument/2006/relationships/image" Target="../media/image219.png"/><Relationship Id="rId5" Type="http://schemas.openxmlformats.org/officeDocument/2006/relationships/image" Target="../media/image13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2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14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15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3" Type="http://schemas.openxmlformats.org/officeDocument/2006/relationships/image" Target="../media/image149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11" Type="http://schemas.openxmlformats.org/officeDocument/2006/relationships/image" Target="../media/image235.png"/><Relationship Id="rId5" Type="http://schemas.openxmlformats.org/officeDocument/2006/relationships/image" Target="../media/image227.png"/><Relationship Id="rId10" Type="http://schemas.openxmlformats.org/officeDocument/2006/relationships/image" Target="../media/image234.png"/><Relationship Id="rId4" Type="http://schemas.openxmlformats.org/officeDocument/2006/relationships/image" Target="../media/image150.png"/><Relationship Id="rId9" Type="http://schemas.openxmlformats.org/officeDocument/2006/relationships/image" Target="../media/image2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49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150.png"/><Relationship Id="rId9" Type="http://schemas.openxmlformats.org/officeDocument/2006/relationships/image" Target="../media/image2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3" Type="http://schemas.openxmlformats.org/officeDocument/2006/relationships/image" Target="../media/image149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150.png"/><Relationship Id="rId9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" Type="http://schemas.openxmlformats.org/officeDocument/2006/relationships/image" Target="../media/image149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10" Type="http://schemas.openxmlformats.org/officeDocument/2006/relationships/image" Target="../media/image260.png"/><Relationship Id="rId4" Type="http://schemas.openxmlformats.org/officeDocument/2006/relationships/image" Target="../media/image150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149.png"/><Relationship Id="rId7" Type="http://schemas.openxmlformats.org/officeDocument/2006/relationships/image" Target="../media/image271.png"/><Relationship Id="rId12" Type="http://schemas.openxmlformats.org/officeDocument/2006/relationships/image" Target="../media/image2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11" Type="http://schemas.openxmlformats.org/officeDocument/2006/relationships/image" Target="../media/image273.png"/><Relationship Id="rId5" Type="http://schemas.openxmlformats.org/officeDocument/2006/relationships/image" Target="../media/image269.png"/><Relationship Id="rId10" Type="http://schemas.openxmlformats.org/officeDocument/2006/relationships/image" Target="../media/image272.png"/><Relationship Id="rId4" Type="http://schemas.openxmlformats.org/officeDocument/2006/relationships/image" Target="../media/image150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1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1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5.png"/><Relationship Id="rId3" Type="http://schemas.openxmlformats.org/officeDocument/2006/relationships/image" Target="../media/image12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12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13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12.png"/><Relationship Id="rId21" Type="http://schemas.openxmlformats.org/officeDocument/2006/relationships/image" Target="../media/image99.png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5" Type="http://schemas.openxmlformats.org/officeDocument/2006/relationships/image" Target="../media/image84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13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2.png"/><Relationship Id="rId7" Type="http://schemas.openxmlformats.org/officeDocument/2006/relationships/image" Target="../media/image8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22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10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1.png"/><Relationship Id="rId4" Type="http://schemas.openxmlformats.org/officeDocument/2006/relationships/image" Target="../media/image13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50" y="457200"/>
            <a:ext cx="3759101" cy="76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1905000"/>
            <a:ext cx="8458200" cy="304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4381500"/>
            <a:ext cx="84582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00" y="5410200"/>
            <a:ext cx="2000250" cy="838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150" y="5524500"/>
            <a:ext cx="28575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550" y="5410200"/>
            <a:ext cx="2000250" cy="838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800" y="5524500"/>
            <a:ext cx="2857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5410200"/>
            <a:ext cx="2000250" cy="838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0888" y="5524500"/>
            <a:ext cx="142875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850" y="5410200"/>
            <a:ext cx="2000250" cy="838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6388" y="5524500"/>
            <a:ext cx="257175" cy="3048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2601761" y="533400"/>
            <a:ext cx="698832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158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Benessere in Movimento</a:t>
            </a:r>
            <a:endParaRPr lang="en-US" sz="3158" dirty="0"/>
          </a:p>
        </p:txBody>
      </p:sp>
      <p:sp>
        <p:nvSpPr>
          <p:cNvPr id="15" name="Text 1"/>
          <p:cNvSpPr/>
          <p:nvPr/>
        </p:nvSpPr>
        <p:spPr>
          <a:xfrm>
            <a:off x="4015070" y="1143000"/>
            <a:ext cx="41618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EA58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Esercizi per Tutti</a:t>
            </a:r>
            <a:endParaRPr lang="en-US" sz="2426" dirty="0"/>
          </a:p>
        </p:txBody>
      </p:sp>
      <p:sp>
        <p:nvSpPr>
          <p:cNvPr id="16" name="Text 2"/>
          <p:cNvSpPr/>
          <p:nvPr/>
        </p:nvSpPr>
        <p:spPr>
          <a:xfrm>
            <a:off x="2019300" y="4533900"/>
            <a:ext cx="89687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Migliora equilibrio, forza e mobilità</a:t>
            </a:r>
            <a:endParaRPr lang="en-US" sz="1260" dirty="0"/>
          </a:p>
        </p:txBody>
      </p:sp>
      <p:sp>
        <p:nvSpPr>
          <p:cNvPr id="17" name="Text 3"/>
          <p:cNvSpPr/>
          <p:nvPr/>
        </p:nvSpPr>
        <p:spPr>
          <a:xfrm>
            <a:off x="1892618" y="5905500"/>
            <a:ext cx="19488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Equilibrio</a:t>
            </a:r>
            <a:endParaRPr lang="en-US" sz="1120" dirty="0"/>
          </a:p>
        </p:txBody>
      </p:sp>
      <p:sp>
        <p:nvSpPr>
          <p:cNvPr id="18" name="Text 4"/>
          <p:cNvSpPr/>
          <p:nvPr/>
        </p:nvSpPr>
        <p:spPr>
          <a:xfrm>
            <a:off x="4045268" y="5905500"/>
            <a:ext cx="19488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Forza</a:t>
            </a:r>
            <a:endParaRPr lang="en-US" sz="1120" dirty="0"/>
          </a:p>
        </p:txBody>
      </p:sp>
      <p:sp>
        <p:nvSpPr>
          <p:cNvPr id="19" name="Text 5"/>
          <p:cNvSpPr/>
          <p:nvPr/>
        </p:nvSpPr>
        <p:spPr>
          <a:xfrm>
            <a:off x="6197918" y="5905500"/>
            <a:ext cx="19488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Mobilità</a:t>
            </a:r>
            <a:endParaRPr lang="en-US" sz="1120" dirty="0"/>
          </a:p>
        </p:txBody>
      </p:sp>
      <p:sp>
        <p:nvSpPr>
          <p:cNvPr id="20" name="Text 6"/>
          <p:cNvSpPr/>
          <p:nvPr/>
        </p:nvSpPr>
        <p:spPr>
          <a:xfrm>
            <a:off x="8350568" y="5905500"/>
            <a:ext cx="19488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Postura</a:t>
            </a:r>
            <a:endParaRPr lang="en-US" sz="1120" dirty="0"/>
          </a:p>
        </p:txBody>
      </p:sp>
      <p:sp>
        <p:nvSpPr>
          <p:cNvPr id="21" name="Text 7"/>
          <p:cNvSpPr/>
          <p:nvPr/>
        </p:nvSpPr>
        <p:spPr>
          <a:xfrm>
            <a:off x="457200" y="6400800"/>
            <a:ext cx="482014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Prevenzione delle cadute e uso corretto degli ausili</a:t>
            </a:r>
            <a:endParaRPr lang="en-US" sz="1260" dirty="0"/>
          </a:p>
        </p:txBody>
      </p:sp>
      <p:sp>
        <p:nvSpPr>
          <p:cNvPr id="22" name="Text 8"/>
          <p:cNvSpPr/>
          <p:nvPr/>
        </p:nvSpPr>
        <p:spPr>
          <a:xfrm>
            <a:off x="10738396" y="6400800"/>
            <a:ext cx="10960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2025-09-26</a:t>
            </a:r>
            <a:endParaRPr lang="en-US" sz="12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33550"/>
            <a:ext cx="5638800" cy="1028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009775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" y="2114550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14650"/>
            <a:ext cx="5638800" cy="1028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190875"/>
            <a:ext cx="476250" cy="476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88" y="3295650"/>
            <a:ext cx="142875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95750"/>
            <a:ext cx="5638800" cy="1028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371975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63" y="4476750"/>
            <a:ext cx="23812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76850"/>
            <a:ext cx="5638800" cy="1028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5553075"/>
            <a:ext cx="476250" cy="4762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075" y="5657850"/>
            <a:ext cx="190500" cy="266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9450" y="1647825"/>
            <a:ext cx="133350" cy="1333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9450" y="1266825"/>
            <a:ext cx="133350" cy="1333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9450" y="1266825"/>
            <a:ext cx="133350" cy="1333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9450" y="1266825"/>
            <a:ext cx="133350" cy="1333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7480" y="3160216"/>
            <a:ext cx="5638800" cy="2423517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3705" y="3817441"/>
            <a:ext cx="2087612" cy="301079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26580" y="3884116"/>
            <a:ext cx="133350" cy="137071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66567" y="3817441"/>
            <a:ext cx="1920032" cy="301079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09442" y="3884116"/>
            <a:ext cx="133350" cy="137071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3705" y="4213770"/>
            <a:ext cx="2735461" cy="301079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26580" y="4280445"/>
            <a:ext cx="171450" cy="137071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83705" y="4610100"/>
            <a:ext cx="2971205" cy="301079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26580" y="4676775"/>
            <a:ext cx="133350" cy="137071"/>
          </a:xfrm>
          <a:prstGeom prst="rect">
            <a:avLst/>
          </a:prstGeom>
        </p:spPr>
      </p:pic>
      <p:sp>
        <p:nvSpPr>
          <p:cNvPr id="38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Postura Corretta in Piedi</a:t>
            </a:r>
            <a:endParaRPr lang="en-US" sz="1646" dirty="0"/>
          </a:p>
        </p:txBody>
      </p:sp>
      <p:sp>
        <p:nvSpPr>
          <p:cNvPr id="39" name="Text 1"/>
          <p:cNvSpPr/>
          <p:nvPr/>
        </p:nvSpPr>
        <p:spPr>
          <a:xfrm>
            <a:off x="304800" y="1238250"/>
            <a:ext cx="62026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mantenere una postura eretta e bilanciata:</a:t>
            </a:r>
            <a:endParaRPr lang="en-US" sz="1380" dirty="0"/>
          </a:p>
        </p:txBody>
      </p:sp>
      <p:sp>
        <p:nvSpPr>
          <p:cNvPr id="40" name="Text 2"/>
          <p:cNvSpPr/>
          <p:nvPr/>
        </p:nvSpPr>
        <p:spPr>
          <a:xfrm>
            <a:off x="1076325" y="1885950"/>
            <a:ext cx="51863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Spalle rilassate e indietro</a:t>
            </a:r>
            <a:endParaRPr lang="en-US" sz="1260" dirty="0"/>
          </a:p>
        </p:txBody>
      </p:sp>
      <p:sp>
        <p:nvSpPr>
          <p:cNvPr id="41" name="Text 3"/>
          <p:cNvSpPr/>
          <p:nvPr/>
        </p:nvSpPr>
        <p:spPr>
          <a:xfrm>
            <a:off x="1076325" y="2152650"/>
            <a:ext cx="4714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le spalle rilassate, leggermente indietro e abbassate, evitando di incurvarle in avanti</a:t>
            </a:r>
            <a:endParaRPr lang="en-US" sz="1120" dirty="0"/>
          </a:p>
        </p:txBody>
      </p:sp>
      <p:sp>
        <p:nvSpPr>
          <p:cNvPr id="42" name="Text 4"/>
          <p:cNvSpPr/>
          <p:nvPr/>
        </p:nvSpPr>
        <p:spPr>
          <a:xfrm>
            <a:off x="1076325" y="3067050"/>
            <a:ext cx="51863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Testa alta</a:t>
            </a:r>
            <a:endParaRPr lang="en-US" sz="1260" dirty="0"/>
          </a:p>
        </p:txBody>
      </p:sp>
      <p:sp>
        <p:nvSpPr>
          <p:cNvPr id="43" name="Text 5"/>
          <p:cNvSpPr/>
          <p:nvPr/>
        </p:nvSpPr>
        <p:spPr>
          <a:xfrm>
            <a:off x="1076325" y="3333750"/>
            <a:ext cx="4714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Immaginare un filo che tira la testa verso l'alto, mantenendo il mento parallelo al pavimento per allineare la colonna vertebrale cervicale</a:t>
            </a:r>
            <a:endParaRPr lang="en-US" sz="1120" dirty="0"/>
          </a:p>
        </p:txBody>
      </p:sp>
      <p:sp>
        <p:nvSpPr>
          <p:cNvPr id="44" name="Text 6"/>
          <p:cNvSpPr/>
          <p:nvPr/>
        </p:nvSpPr>
        <p:spPr>
          <a:xfrm>
            <a:off x="1076325" y="4248150"/>
            <a:ext cx="51863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Peso distribuito equamente</a:t>
            </a:r>
            <a:endParaRPr lang="en-US" sz="1260" dirty="0"/>
          </a:p>
        </p:txBody>
      </p:sp>
      <p:sp>
        <p:nvSpPr>
          <p:cNvPr id="45" name="Text 7"/>
          <p:cNvSpPr/>
          <p:nvPr/>
        </p:nvSpPr>
        <p:spPr>
          <a:xfrm>
            <a:off x="1076325" y="4514850"/>
            <a:ext cx="4714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Distribuire il peso del corpo in modo uniforme su entrambi i piedi, evitando di caricare eccessivamente un lato</a:t>
            </a:r>
            <a:endParaRPr lang="en-US" sz="1120" dirty="0"/>
          </a:p>
        </p:txBody>
      </p:sp>
      <p:sp>
        <p:nvSpPr>
          <p:cNvPr id="46" name="Text 8"/>
          <p:cNvSpPr/>
          <p:nvPr/>
        </p:nvSpPr>
        <p:spPr>
          <a:xfrm>
            <a:off x="1076325" y="5429250"/>
            <a:ext cx="51863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Addome leggermente contratto</a:t>
            </a:r>
            <a:endParaRPr lang="en-US" sz="1260" dirty="0"/>
          </a:p>
        </p:txBody>
      </p:sp>
      <p:sp>
        <p:nvSpPr>
          <p:cNvPr id="47" name="Text 9"/>
          <p:cNvSpPr/>
          <p:nvPr/>
        </p:nvSpPr>
        <p:spPr>
          <a:xfrm>
            <a:off x="1076325" y="5695950"/>
            <a:ext cx="4714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una leggera contrazione dei muscoli addominali per sostenere la colonna vertebrale e migliorare la stabilità</a:t>
            </a:r>
            <a:endParaRPr lang="en-US" sz="1120" dirty="0"/>
          </a:p>
        </p:txBody>
      </p:sp>
      <p:sp>
        <p:nvSpPr>
          <p:cNvPr id="48" name="Text 10"/>
          <p:cNvSpPr/>
          <p:nvPr/>
        </p:nvSpPr>
        <p:spPr>
          <a:xfrm>
            <a:off x="7200900" y="1638300"/>
            <a:ext cx="70657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Testa alta</a:t>
            </a:r>
            <a:endParaRPr lang="en-US" sz="980" dirty="0"/>
          </a:p>
        </p:txBody>
      </p:sp>
      <p:sp>
        <p:nvSpPr>
          <p:cNvPr id="49" name="Text 11"/>
          <p:cNvSpPr/>
          <p:nvPr/>
        </p:nvSpPr>
        <p:spPr>
          <a:xfrm>
            <a:off x="7200900" y="1257300"/>
            <a:ext cx="105151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Spalle indietro</a:t>
            </a:r>
            <a:endParaRPr lang="en-US" sz="980" dirty="0"/>
          </a:p>
        </p:txBody>
      </p:sp>
      <p:sp>
        <p:nvSpPr>
          <p:cNvPr id="50" name="Text 12"/>
          <p:cNvSpPr/>
          <p:nvPr/>
        </p:nvSpPr>
        <p:spPr>
          <a:xfrm>
            <a:off x="7200900" y="1980298"/>
            <a:ext cx="2955139" cy="11392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 err="1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Addome</a:t>
            </a: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980" b="1" dirty="0" err="1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contratto</a:t>
            </a:r>
            <a:endParaRPr lang="en-US" sz="980" b="1" dirty="0">
              <a:solidFill>
                <a:srgbClr val="166534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lnSpc>
                <a:spcPts val="1500"/>
              </a:lnSpc>
              <a:buNone/>
            </a:pPr>
            <a:endParaRPr lang="en-US" sz="980" b="1" dirty="0">
              <a:solidFill>
                <a:srgbClr val="166534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lnSpc>
                <a:spcPts val="1500"/>
              </a:lnSpc>
              <a:buNone/>
            </a:pPr>
            <a:endParaRPr lang="en-US" sz="980" b="1" dirty="0">
              <a:solidFill>
                <a:srgbClr val="166534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lnSpc>
                <a:spcPts val="1500"/>
              </a:lnSpc>
              <a:buNone/>
            </a:pPr>
            <a:endParaRPr lang="en-US" sz="980" b="1" dirty="0">
              <a:solidFill>
                <a:srgbClr val="166534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lnSpc>
                <a:spcPts val="1500"/>
              </a:lnSpc>
              <a:buNone/>
            </a:pPr>
            <a:endParaRPr lang="en-US" sz="980" b="1" dirty="0">
              <a:solidFill>
                <a:srgbClr val="166534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51" name="Text 13"/>
          <p:cNvSpPr/>
          <p:nvPr/>
        </p:nvSpPr>
        <p:spPr>
          <a:xfrm>
            <a:off x="7193283" y="2325441"/>
            <a:ext cx="7421077" cy="1764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Peso bilanciato</a:t>
            </a:r>
            <a:endParaRPr lang="en-US" sz="980" dirty="0"/>
          </a:p>
        </p:txBody>
      </p:sp>
      <p:sp>
        <p:nvSpPr>
          <p:cNvPr id="52" name="Text 14"/>
          <p:cNvSpPr/>
          <p:nvPr/>
        </p:nvSpPr>
        <p:spPr>
          <a:xfrm>
            <a:off x="6736080" y="3388816"/>
            <a:ext cx="5699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Benefici di una buona postura</a:t>
            </a:r>
            <a:endParaRPr lang="en-US" sz="1380" dirty="0"/>
          </a:p>
        </p:txBody>
      </p:sp>
      <p:sp>
        <p:nvSpPr>
          <p:cNvPr id="53" name="Text 15"/>
          <p:cNvSpPr/>
          <p:nvPr/>
        </p:nvSpPr>
        <p:spPr>
          <a:xfrm>
            <a:off x="7136130" y="3884116"/>
            <a:ext cx="175154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Riduce il rischio di cadute</a:t>
            </a:r>
            <a:endParaRPr lang="en-US" sz="1008" dirty="0"/>
          </a:p>
        </p:txBody>
      </p:sp>
      <p:sp>
        <p:nvSpPr>
          <p:cNvPr id="54" name="Text 16"/>
          <p:cNvSpPr/>
          <p:nvPr/>
        </p:nvSpPr>
        <p:spPr>
          <a:xfrm>
            <a:off x="9318992" y="3884116"/>
            <a:ext cx="156720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 la circolazione</a:t>
            </a:r>
            <a:endParaRPr lang="en-US" sz="1008" dirty="0"/>
          </a:p>
        </p:txBody>
      </p:sp>
      <p:sp>
        <p:nvSpPr>
          <p:cNvPr id="55" name="Text 17"/>
          <p:cNvSpPr/>
          <p:nvPr/>
        </p:nvSpPr>
        <p:spPr>
          <a:xfrm>
            <a:off x="7174230" y="4280445"/>
            <a:ext cx="242226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Aumenta la capacità di respirazione</a:t>
            </a:r>
            <a:endParaRPr lang="en-US" sz="1008" dirty="0"/>
          </a:p>
        </p:txBody>
      </p:sp>
      <p:sp>
        <p:nvSpPr>
          <p:cNvPr id="56" name="Text 18"/>
          <p:cNvSpPr/>
          <p:nvPr/>
        </p:nvSpPr>
        <p:spPr>
          <a:xfrm>
            <a:off x="7136130" y="4676775"/>
            <a:ext cx="272349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Diminuisce il dolore muscolo-scheletrico</a:t>
            </a:r>
            <a:endParaRPr lang="en-US" sz="1008" dirty="0"/>
          </a:p>
        </p:txBody>
      </p:sp>
      <p:sp>
        <p:nvSpPr>
          <p:cNvPr id="57" name="Text 19"/>
          <p:cNvSpPr/>
          <p:nvPr/>
        </p:nvSpPr>
        <p:spPr>
          <a:xfrm>
            <a:off x="7155180" y="5073104"/>
            <a:ext cx="243896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 la sensazione di benessere</a:t>
            </a:r>
            <a:endParaRPr lang="en-US" sz="1008" dirty="0"/>
          </a:p>
        </p:txBody>
      </p:sp>
      <p:pic>
        <p:nvPicPr>
          <p:cNvPr id="58" name="Image 23" descr="preencoded.png">
            <a:extLst>
              <a:ext uri="{FF2B5EF4-FFF2-40B4-BE49-F238E27FC236}">
                <a16:creationId xmlns:a16="http://schemas.microsoft.com/office/drawing/2014/main" id="{DA01727F-2583-B54F-7331-E08C96E810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0453" y="2009775"/>
            <a:ext cx="133350" cy="133350"/>
          </a:xfrm>
          <a:prstGeom prst="rect">
            <a:avLst/>
          </a:prstGeom>
        </p:spPr>
      </p:pic>
      <p:pic>
        <p:nvPicPr>
          <p:cNvPr id="59" name="Image 23" descr="preencoded.png">
            <a:extLst>
              <a:ext uri="{FF2B5EF4-FFF2-40B4-BE49-F238E27FC236}">
                <a16:creationId xmlns:a16="http://schemas.microsoft.com/office/drawing/2014/main" id="{BF3D64A5-CA41-8EA9-1ADE-3160F5AA5C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1028" y="2346052"/>
            <a:ext cx="133350" cy="133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638425"/>
            <a:ext cx="5600700" cy="1181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867025"/>
            <a:ext cx="3238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638425"/>
            <a:ext cx="5600700" cy="1181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867025"/>
            <a:ext cx="180975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048125"/>
            <a:ext cx="5600700" cy="1181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4276725"/>
            <a:ext cx="3619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4048125"/>
            <a:ext cx="5600700" cy="1181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4276725"/>
            <a:ext cx="323850" cy="3429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Introduzione e Benefici</a:t>
            </a:r>
            <a:endParaRPr lang="en-US" sz="2426" dirty="0"/>
          </a:p>
        </p:txBody>
      </p:sp>
      <p:sp>
        <p:nvSpPr>
          <p:cNvPr id="13" name="Text 1"/>
          <p:cNvSpPr/>
          <p:nvPr/>
        </p:nvSpPr>
        <p:spPr>
          <a:xfrm>
            <a:off x="381000" y="1257300"/>
            <a:ext cx="11430000" cy="5839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38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esercizi di rilassamento muscolare sono fondamentali per migliorare la qualità </a:t>
            </a:r>
            <a:r>
              <a:rPr lang="en-US" sz="138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della</a:t>
            </a: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vita, offrendo numerosi benefici per il benessere fisico e mentale.</a:t>
            </a:r>
            <a:endParaRPr lang="en-US" sz="1380" dirty="0"/>
          </a:p>
        </p:txBody>
      </p:sp>
      <p:sp>
        <p:nvSpPr>
          <p:cNvPr id="14" name="Text 2"/>
          <p:cNvSpPr/>
          <p:nvPr/>
        </p:nvSpPr>
        <p:spPr>
          <a:xfrm>
            <a:off x="381000" y="2181225"/>
            <a:ext cx="1257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Principali benefici:</a:t>
            </a:r>
            <a:endParaRPr lang="en-US" sz="1646" dirty="0"/>
          </a:p>
        </p:txBody>
      </p:sp>
      <p:sp>
        <p:nvSpPr>
          <p:cNvPr id="15" name="Text 3"/>
          <p:cNvSpPr/>
          <p:nvPr/>
        </p:nvSpPr>
        <p:spPr>
          <a:xfrm>
            <a:off x="1047750" y="2828925"/>
            <a:ext cx="52177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Riduzione dello stress e dell'ansia</a:t>
            </a:r>
            <a:endParaRPr lang="en-US" sz="1380" dirty="0"/>
          </a:p>
        </p:txBody>
      </p:sp>
      <p:sp>
        <p:nvSpPr>
          <p:cNvPr id="16" name="Text 4"/>
          <p:cNvSpPr/>
          <p:nvPr/>
        </p:nvSpPr>
        <p:spPr>
          <a:xfrm>
            <a:off x="1047750" y="3171825"/>
            <a:ext cx="4743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esercizi promuovono la calma mentale e riducono i sintomi di stress e ansia, contribuendo a un senso generale di benessere.</a:t>
            </a:r>
            <a:endParaRPr lang="en-US" sz="1120" dirty="0"/>
          </a:p>
        </p:txBody>
      </p:sp>
      <p:sp>
        <p:nvSpPr>
          <p:cNvPr id="17" name="Text 5"/>
          <p:cNvSpPr/>
          <p:nvPr/>
        </p:nvSpPr>
        <p:spPr>
          <a:xfrm>
            <a:off x="6734175" y="2828925"/>
            <a:ext cx="537495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Miglioramento della flessibilità articolare</a:t>
            </a:r>
            <a:endParaRPr lang="en-US" sz="1380" dirty="0"/>
          </a:p>
        </p:txBody>
      </p:sp>
      <p:sp>
        <p:nvSpPr>
          <p:cNvPr id="18" name="Text 6"/>
          <p:cNvSpPr/>
          <p:nvPr/>
        </p:nvSpPr>
        <p:spPr>
          <a:xfrm>
            <a:off x="6734175" y="3171825"/>
            <a:ext cx="48863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Aumentano la gamma di movimento nelle articolazioni, migliorando la mobilità e la capacità di eseguire attività quotidiane.</a:t>
            </a:r>
            <a:endParaRPr lang="en-US" sz="1120" dirty="0"/>
          </a:p>
        </p:txBody>
      </p:sp>
      <p:sp>
        <p:nvSpPr>
          <p:cNvPr id="19" name="Text 7"/>
          <p:cNvSpPr/>
          <p:nvPr/>
        </p:nvSpPr>
        <p:spPr>
          <a:xfrm>
            <a:off x="1085850" y="4238625"/>
            <a:ext cx="51758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Diminuzione della tensione muscolare cronica</a:t>
            </a:r>
            <a:endParaRPr lang="en-US" sz="1380" dirty="0"/>
          </a:p>
        </p:txBody>
      </p:sp>
      <p:sp>
        <p:nvSpPr>
          <p:cNvPr id="20" name="Text 8"/>
          <p:cNvSpPr/>
          <p:nvPr/>
        </p:nvSpPr>
        <p:spPr>
          <a:xfrm>
            <a:off x="1085850" y="4581525"/>
            <a:ext cx="4705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Rilassano i muscoli tesi e doloranti, riducendo la tensione muscolare accumulata e alleviando i crampi.</a:t>
            </a:r>
            <a:endParaRPr lang="en-US" sz="1120" dirty="0"/>
          </a:p>
        </p:txBody>
      </p:sp>
      <p:sp>
        <p:nvSpPr>
          <p:cNvPr id="21" name="Text 9"/>
          <p:cNvSpPr/>
          <p:nvPr/>
        </p:nvSpPr>
        <p:spPr>
          <a:xfrm>
            <a:off x="6877050" y="4238625"/>
            <a:ext cx="52177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Promozione della maggiore autonomia</a:t>
            </a:r>
            <a:endParaRPr lang="en-US" sz="1380" dirty="0"/>
          </a:p>
        </p:txBody>
      </p:sp>
      <p:sp>
        <p:nvSpPr>
          <p:cNvPr id="22" name="Text 10"/>
          <p:cNvSpPr/>
          <p:nvPr/>
        </p:nvSpPr>
        <p:spPr>
          <a:xfrm>
            <a:off x="6877050" y="4581525"/>
            <a:ext cx="4743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Contribuiscono a mantenere la capacità di autogestione e a promuovere un senso generale di calma e comfort.</a:t>
            </a:r>
            <a:endParaRPr lang="en-US" sz="1120" dirty="0"/>
          </a:p>
        </p:txBody>
      </p:sp>
      <p:sp>
        <p:nvSpPr>
          <p:cNvPr id="23" name="Text 11"/>
          <p:cNvSpPr/>
          <p:nvPr/>
        </p:nvSpPr>
        <p:spPr>
          <a:xfrm>
            <a:off x="-190500" y="6248400"/>
            <a:ext cx="1257300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Integrare questi esercizi nella routine quotidiana può contribuire significativamente al benessere fisico e </a:t>
            </a:r>
            <a:r>
              <a:rPr lang="en-US" sz="1120" dirty="0" err="1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mentale</a:t>
            </a:r>
            <a:r>
              <a:rPr lang="en-US" sz="112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9152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28825"/>
            <a:ext cx="3657600" cy="22955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257425"/>
            <a:ext cx="3048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028825"/>
            <a:ext cx="3657600" cy="22955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738" y="2257425"/>
            <a:ext cx="390525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2028825"/>
            <a:ext cx="3657600" cy="22955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7888" y="2257425"/>
            <a:ext cx="428625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552950"/>
            <a:ext cx="3657600" cy="25241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4538" y="4781550"/>
            <a:ext cx="390525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4552950"/>
            <a:ext cx="3657600" cy="252412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550" y="4781550"/>
            <a:ext cx="342900" cy="3810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Preparazione agli Esercizi</a:t>
            </a:r>
            <a:endParaRPr lang="en-US" sz="2426" dirty="0"/>
          </a:p>
        </p:txBody>
      </p:sp>
      <p:sp>
        <p:nvSpPr>
          <p:cNvPr id="17" name="Text 1"/>
          <p:cNvSpPr/>
          <p:nvPr/>
        </p:nvSpPr>
        <p:spPr>
          <a:xfrm>
            <a:off x="381000" y="1181100"/>
            <a:ext cx="11430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38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Prima di intraprendere qualsiasi programma di esercizi di rilassamento muscolare, è fondamentale adottare alcune precauzioni e prepararsi adeguatamente per massimizzare i benefici e garantire la sicurezza.</a:t>
            </a:r>
            <a:endParaRPr lang="en-US" sz="1380" dirty="0"/>
          </a:p>
        </p:txBody>
      </p:sp>
      <p:sp>
        <p:nvSpPr>
          <p:cNvPr id="18" name="Text 2"/>
          <p:cNvSpPr/>
          <p:nvPr/>
        </p:nvSpPr>
        <p:spPr>
          <a:xfrm>
            <a:off x="1109499" y="2800350"/>
            <a:ext cx="220060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Consultare un medico</a:t>
            </a:r>
            <a:endParaRPr lang="en-US" sz="1380" dirty="0"/>
          </a:p>
        </p:txBody>
      </p:sp>
      <p:sp>
        <p:nvSpPr>
          <p:cNvPr id="19" name="Text 3"/>
          <p:cNvSpPr/>
          <p:nvPr/>
        </p:nvSpPr>
        <p:spPr>
          <a:xfrm>
            <a:off x="609600" y="3181350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È essenziale consultare il proprio medico curante prima di iniziare un nuovo programma di esercizi,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specialmente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presenza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disturbi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20" dirty="0"/>
          </a:p>
        </p:txBody>
      </p:sp>
      <p:sp>
        <p:nvSpPr>
          <p:cNvPr id="20" name="Text 4"/>
          <p:cNvSpPr/>
          <p:nvPr/>
        </p:nvSpPr>
        <p:spPr>
          <a:xfrm>
            <a:off x="4652241" y="2800350"/>
            <a:ext cx="28873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Scegliere un luogo tranquillo</a:t>
            </a:r>
            <a:endParaRPr lang="en-US" sz="1380" dirty="0"/>
          </a:p>
        </p:txBody>
      </p:sp>
      <p:sp>
        <p:nvSpPr>
          <p:cNvPr id="21" name="Text 5"/>
          <p:cNvSpPr/>
          <p:nvPr/>
        </p:nvSpPr>
        <p:spPr>
          <a:xfrm>
            <a:off x="4495800" y="318135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Trovare un ambiente sereno e privo di distrazioni è cruciale per concentrarsi sul rilassamento e migliorare la consapevolezza del proprio corpo.</a:t>
            </a:r>
            <a:endParaRPr lang="en-US" sz="1120" dirty="0"/>
          </a:p>
        </p:txBody>
      </p:sp>
      <p:sp>
        <p:nvSpPr>
          <p:cNvPr id="22" name="Text 6"/>
          <p:cNvSpPr/>
          <p:nvPr/>
        </p:nvSpPr>
        <p:spPr>
          <a:xfrm>
            <a:off x="8840978" y="2800350"/>
            <a:ext cx="228229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Indossare abiti comodi</a:t>
            </a:r>
            <a:endParaRPr lang="en-US" sz="1380" dirty="0"/>
          </a:p>
        </p:txBody>
      </p:sp>
      <p:sp>
        <p:nvSpPr>
          <p:cNvPr id="23" name="Text 7"/>
          <p:cNvSpPr/>
          <p:nvPr/>
        </p:nvSpPr>
        <p:spPr>
          <a:xfrm>
            <a:off x="8382000" y="3181350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Optare per indumenti larghi e confortevoli che non limitino i movimenti, permettendo una maggiore libertà e un senso generale di agio.</a:t>
            </a:r>
            <a:endParaRPr lang="en-US" sz="1120" dirty="0"/>
          </a:p>
        </p:txBody>
      </p:sp>
      <p:sp>
        <p:nvSpPr>
          <p:cNvPr id="24" name="Text 8"/>
          <p:cNvSpPr/>
          <p:nvPr/>
        </p:nvSpPr>
        <p:spPr>
          <a:xfrm>
            <a:off x="928933" y="5324475"/>
            <a:ext cx="25615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Ascoltare il proprio corpo</a:t>
            </a:r>
            <a:endParaRPr lang="en-US" sz="1380" dirty="0"/>
          </a:p>
        </p:txBody>
      </p:sp>
      <p:sp>
        <p:nvSpPr>
          <p:cNvPr id="25" name="Text 9"/>
          <p:cNvSpPr/>
          <p:nvPr/>
        </p:nvSpPr>
        <p:spPr>
          <a:xfrm>
            <a:off x="609600" y="5705475"/>
            <a:ext cx="32004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Prestare attenzione ai segnali del proprio corpo. Ogni esercizio deve essere eseguito senza dolore. Se si avverte fastidio o dolore, è necessario interrompere immediatamente l'attività.</a:t>
            </a:r>
            <a:endParaRPr lang="en-US" sz="1120" dirty="0"/>
          </a:p>
        </p:txBody>
      </p:sp>
      <p:sp>
        <p:nvSpPr>
          <p:cNvPr id="26" name="Text 10"/>
          <p:cNvSpPr/>
          <p:nvPr/>
        </p:nvSpPr>
        <p:spPr>
          <a:xfrm>
            <a:off x="4692834" y="5324475"/>
            <a:ext cx="28063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 forzare mai i movimenti</a:t>
            </a:r>
            <a:endParaRPr lang="en-US" sz="1380" dirty="0"/>
          </a:p>
        </p:txBody>
      </p:sp>
      <p:sp>
        <p:nvSpPr>
          <p:cNvPr id="27" name="Text 11"/>
          <p:cNvSpPr/>
          <p:nvPr/>
        </p:nvSpPr>
        <p:spPr>
          <a:xfrm>
            <a:off x="4495800" y="5705475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esercizi di rilassamento non devono mai essere eseguiti con forza o in modo brusco. L'obiettivo è il movimento dolce e controllato.</a:t>
            </a:r>
            <a:endParaRPr lang="en-US" sz="1120" dirty="0"/>
          </a:p>
        </p:txBody>
      </p:sp>
      <p:sp>
        <p:nvSpPr>
          <p:cNvPr id="28" name="Text 12"/>
          <p:cNvSpPr/>
          <p:nvPr/>
        </p:nvSpPr>
        <p:spPr>
          <a:xfrm>
            <a:off x="8054340" y="6810375"/>
            <a:ext cx="38557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di stretching per anziani</a:t>
            </a:r>
            <a:endParaRPr lang="en-US" sz="980" dirty="0"/>
          </a:p>
        </p:txBody>
      </p:sp>
      <p:sp>
        <p:nvSpPr>
          <p:cNvPr id="29" name="Text 13"/>
          <p:cNvSpPr/>
          <p:nvPr/>
        </p:nvSpPr>
        <p:spPr>
          <a:xfrm>
            <a:off x="-190500" y="7305675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preparazione adeguata è fondamentale per garantire la sicurezza e l'efficacia degli esercizi di rilassamento muscolare.</a:t>
            </a:r>
            <a:endParaRPr lang="en-US" sz="1120" dirty="0"/>
          </a:p>
        </p:txBody>
      </p:sp>
      <p:pic>
        <p:nvPicPr>
          <p:cNvPr id="30" name="Image 10" descr="preencoded.png">
            <a:extLst>
              <a:ext uri="{FF2B5EF4-FFF2-40B4-BE49-F238E27FC236}">
                <a16:creationId xmlns:a16="http://schemas.microsoft.com/office/drawing/2014/main" id="{AA26B87B-FB9A-35DB-E5FB-FB9016CDD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400" y="4552949"/>
            <a:ext cx="3657600" cy="2524125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872ABBA-34A8-79CA-8DB5-664FE884BC97}"/>
              </a:ext>
            </a:extLst>
          </p:cNvPr>
          <p:cNvSpPr txBox="1"/>
          <p:nvPr/>
        </p:nvSpPr>
        <p:spPr>
          <a:xfrm>
            <a:off x="6609250" y="5287682"/>
            <a:ext cx="6569764" cy="34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400" b="1" dirty="0" err="1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Preferire</a:t>
            </a:r>
            <a:r>
              <a:rPr lang="en-US" sz="140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attività</a:t>
            </a:r>
            <a:r>
              <a:rPr lang="en-US" sz="140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</a:t>
            </a:r>
            <a:r>
              <a:rPr lang="en-US" sz="1400" b="1" dirty="0" err="1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gruppo</a:t>
            </a:r>
            <a:endParaRPr lang="en-US" sz="14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7017197-1F99-172C-9E14-72D327F7F4EF}"/>
              </a:ext>
            </a:extLst>
          </p:cNvPr>
          <p:cNvSpPr txBox="1"/>
          <p:nvPr/>
        </p:nvSpPr>
        <p:spPr>
          <a:xfrm>
            <a:off x="8153400" y="5619749"/>
            <a:ext cx="3525078" cy="53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Aiuta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motivazione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personale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spronare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alla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Costanza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della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pratica</a:t>
            </a:r>
            <a:endParaRPr lang="en-US" sz="1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000250"/>
            <a:ext cx="3708350" cy="266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151" y="219075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926" y="2305050"/>
            <a:ext cx="3619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2677" y="4057650"/>
            <a:ext cx="1492597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1750" y="2000250"/>
            <a:ext cx="3708350" cy="2667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101" y="2190750"/>
            <a:ext cx="571500" cy="571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4876" y="2305050"/>
            <a:ext cx="36195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9953" y="4286250"/>
            <a:ext cx="1511796" cy="190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8701" y="2000250"/>
            <a:ext cx="3708499" cy="2667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7200" y="219075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90075" y="2305050"/>
            <a:ext cx="2857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15301" y="4057650"/>
            <a:ext cx="1435298" cy="190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5353050"/>
            <a:ext cx="5715000" cy="762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5600700"/>
            <a:ext cx="190500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2200" y="5353050"/>
            <a:ext cx="5715000" cy="762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4600" y="5505450"/>
            <a:ext cx="190500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6267450"/>
            <a:ext cx="5715000" cy="571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6419850"/>
            <a:ext cx="190500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2200" y="6267450"/>
            <a:ext cx="5715000" cy="571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4600" y="6419850"/>
            <a:ext cx="190500" cy="2667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l'Equilibrio</a:t>
            </a:r>
            <a:endParaRPr lang="en-US" sz="1646" dirty="0"/>
          </a:p>
        </p:txBody>
      </p:sp>
      <p:sp>
        <p:nvSpPr>
          <p:cNvPr id="26" name="Text 1"/>
          <p:cNvSpPr/>
          <p:nvPr/>
        </p:nvSpPr>
        <p:spPr>
          <a:xfrm>
            <a:off x="304800" y="1238250"/>
            <a:ext cx="11582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esercizi di equilibrio sono cruciali per prevenire le cadute, una delle principali cause di </a:t>
            </a:r>
            <a:r>
              <a:rPr lang="en-US" sz="138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infortuni</a:t>
            </a: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È essenziale eseguirli con cautela, preferibilmente con un supporto vicino come una sedia o un muro, per garantire la sicurezza.</a:t>
            </a:r>
            <a:endParaRPr lang="en-US" sz="1380" dirty="0"/>
          </a:p>
        </p:txBody>
      </p:sp>
      <p:sp>
        <p:nvSpPr>
          <p:cNvPr id="27" name="Text 2"/>
          <p:cNvSpPr/>
          <p:nvPr/>
        </p:nvSpPr>
        <p:spPr>
          <a:xfrm>
            <a:off x="328932" y="2914650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Stare in piedi su un piede solo</a:t>
            </a:r>
            <a:endParaRPr lang="en-US" sz="1260" dirty="0"/>
          </a:p>
        </p:txBody>
      </p:sp>
      <p:sp>
        <p:nvSpPr>
          <p:cNvPr id="28" name="Text 3"/>
          <p:cNvSpPr/>
          <p:nvPr/>
        </p:nvSpPr>
        <p:spPr>
          <a:xfrm>
            <a:off x="495300" y="3257550"/>
            <a:ext cx="33273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Iniziare tenendosi a una sedia o a un muro. Sollevare un piede e mantenere l'equilibrio per 5 secondi. Ripetere 10 volte per ogni piede.</a:t>
            </a:r>
            <a:endParaRPr lang="en-US" sz="1120" dirty="0"/>
          </a:p>
        </p:txBody>
      </p:sp>
      <p:sp>
        <p:nvSpPr>
          <p:cNvPr id="29" name="Text 4"/>
          <p:cNvSpPr/>
          <p:nvPr/>
        </p:nvSpPr>
        <p:spPr>
          <a:xfrm>
            <a:off x="1507927" y="4057650"/>
            <a:ext cx="164185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sz="84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 stabilità e forza</a:t>
            </a:r>
            <a:endParaRPr lang="en-US" sz="840" dirty="0"/>
          </a:p>
        </p:txBody>
      </p:sp>
      <p:sp>
        <p:nvSpPr>
          <p:cNvPr id="30" name="Text 5"/>
          <p:cNvSpPr/>
          <p:nvPr/>
        </p:nvSpPr>
        <p:spPr>
          <a:xfrm>
            <a:off x="4265883" y="2914650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Camminata tacco-punta</a:t>
            </a:r>
            <a:endParaRPr lang="en-US" sz="1260" dirty="0"/>
          </a:p>
        </p:txBody>
      </p:sp>
      <p:sp>
        <p:nvSpPr>
          <p:cNvPr id="31" name="Text 6"/>
          <p:cNvSpPr/>
          <p:nvPr/>
        </p:nvSpPr>
        <p:spPr>
          <a:xfrm>
            <a:off x="4432250" y="3257550"/>
            <a:ext cx="33273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Camminare in linea retta posizionando il tallone di un piede immediatamente davanti alla punta dell'altro. Se necessario, appoggiarsi a un muro per mantenere l'equilibrio.</a:t>
            </a:r>
            <a:endParaRPr lang="en-US" sz="1120" dirty="0"/>
          </a:p>
        </p:txBody>
      </p:sp>
      <p:sp>
        <p:nvSpPr>
          <p:cNvPr id="32" name="Text 7"/>
          <p:cNvSpPr/>
          <p:nvPr/>
        </p:nvSpPr>
        <p:spPr>
          <a:xfrm>
            <a:off x="5435203" y="4286250"/>
            <a:ext cx="166297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sz="84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Stimola forza muscolare</a:t>
            </a:r>
            <a:endParaRPr lang="en-US" sz="840" dirty="0"/>
          </a:p>
        </p:txBody>
      </p:sp>
      <p:sp>
        <p:nvSpPr>
          <p:cNvPr id="33" name="Text 8"/>
          <p:cNvSpPr/>
          <p:nvPr/>
        </p:nvSpPr>
        <p:spPr>
          <a:xfrm>
            <a:off x="8202826" y="2914650"/>
            <a:ext cx="36602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Camminata laterale</a:t>
            </a:r>
            <a:endParaRPr lang="en-US" sz="1260" dirty="0"/>
          </a:p>
        </p:txBody>
      </p:sp>
      <p:sp>
        <p:nvSpPr>
          <p:cNvPr id="34" name="Text 9"/>
          <p:cNvSpPr/>
          <p:nvPr/>
        </p:nvSpPr>
        <p:spPr>
          <a:xfrm>
            <a:off x="8369201" y="3257550"/>
            <a:ext cx="332749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Muoversi lateralmente, mantenendo il corpo eretto e facendo piccoli passi. Questo rafforza i muscoli stabilizzatori e migliora la coordinazione.</a:t>
            </a:r>
            <a:endParaRPr lang="en-US" sz="1120" dirty="0"/>
          </a:p>
        </p:txBody>
      </p:sp>
      <p:sp>
        <p:nvSpPr>
          <p:cNvPr id="35" name="Text 10"/>
          <p:cNvSpPr/>
          <p:nvPr/>
        </p:nvSpPr>
        <p:spPr>
          <a:xfrm>
            <a:off x="9410551" y="4057650"/>
            <a:ext cx="157882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sz="84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 coordinazione</a:t>
            </a:r>
            <a:endParaRPr lang="en-US" sz="840" dirty="0"/>
          </a:p>
        </p:txBody>
      </p:sp>
      <p:sp>
        <p:nvSpPr>
          <p:cNvPr id="36" name="Text 11"/>
          <p:cNvSpPr/>
          <p:nvPr/>
        </p:nvSpPr>
        <p:spPr>
          <a:xfrm>
            <a:off x="304800" y="4972050"/>
            <a:ext cx="12740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Consigli di sicurezza</a:t>
            </a:r>
            <a:endParaRPr lang="en-US" sz="1380" dirty="0"/>
          </a:p>
        </p:txBody>
      </p:sp>
      <p:sp>
        <p:nvSpPr>
          <p:cNvPr id="37" name="Text 12"/>
          <p:cNvSpPr/>
          <p:nvPr/>
        </p:nvSpPr>
        <p:spPr>
          <a:xfrm>
            <a:off x="762000" y="5505450"/>
            <a:ext cx="510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Eseguire gli esercizi con un supporto vicino (sedia o muro) per garantire la sicurezza</a:t>
            </a:r>
            <a:endParaRPr lang="en-US" sz="1120" dirty="0"/>
          </a:p>
        </p:txBody>
      </p:sp>
      <p:sp>
        <p:nvSpPr>
          <p:cNvPr id="38" name="Text 13"/>
          <p:cNvSpPr/>
          <p:nvPr/>
        </p:nvSpPr>
        <p:spPr>
          <a:xfrm>
            <a:off x="6629400" y="5524500"/>
            <a:ext cx="53271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Iniziare lentamente e aumentare gradualmente la difficoltà degli esercizi</a:t>
            </a:r>
            <a:endParaRPr lang="en-US" sz="1120" dirty="0"/>
          </a:p>
        </p:txBody>
      </p:sp>
      <p:sp>
        <p:nvSpPr>
          <p:cNvPr id="39" name="Text 14"/>
          <p:cNvSpPr/>
          <p:nvPr/>
        </p:nvSpPr>
        <p:spPr>
          <a:xfrm>
            <a:off x="762000" y="6438900"/>
            <a:ext cx="43794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 eseguire gli esercizi se si avverte vertigine o instabilità</a:t>
            </a:r>
            <a:endParaRPr lang="en-US" sz="1120" dirty="0"/>
          </a:p>
        </p:txBody>
      </p:sp>
      <p:sp>
        <p:nvSpPr>
          <p:cNvPr id="40" name="Text 15"/>
          <p:cNvSpPr/>
          <p:nvPr/>
        </p:nvSpPr>
        <p:spPr>
          <a:xfrm>
            <a:off x="6629400" y="6438900"/>
            <a:ext cx="52831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Consultare un medico prima di iniziare un nuovo programma di esercizi</a:t>
            </a:r>
            <a:endParaRPr lang="en-US" sz="1120" dirty="0"/>
          </a:p>
        </p:txBody>
      </p:sp>
    </p:spTree>
    <p:extLst>
      <p:ext uri="{BB962C8B-B14F-4D97-AF65-F5344CB8AC3E}">
        <p14:creationId xmlns:p14="http://schemas.microsoft.com/office/powerpoint/2010/main" val="256351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48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38250"/>
            <a:ext cx="3708350" cy="30558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" y="2314575"/>
            <a:ext cx="1600200" cy="30107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2381250"/>
            <a:ext cx="133350" cy="13707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025" y="2710904"/>
            <a:ext cx="1735038" cy="301079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" y="2777579"/>
            <a:ext cx="85725" cy="137071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25" y="3107234"/>
            <a:ext cx="1893243" cy="301079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" y="3173909"/>
            <a:ext cx="152400" cy="137071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4522738"/>
            <a:ext cx="3708350" cy="2819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4583832"/>
            <a:ext cx="3251150" cy="1828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41750" y="1238250"/>
            <a:ext cx="7645450" cy="1409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2250" y="1428750"/>
            <a:ext cx="476250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0363" y="1514475"/>
            <a:ext cx="200025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60900" y="22479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0461" y="22479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41750" y="2800350"/>
            <a:ext cx="7645450" cy="1409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2250" y="2990850"/>
            <a:ext cx="476250" cy="4762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0363" y="3076575"/>
            <a:ext cx="200025" cy="304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60900" y="38100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61523" y="381000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41750" y="4362450"/>
            <a:ext cx="7645450" cy="1409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32250" y="4552950"/>
            <a:ext cx="476250" cy="4762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6075" y="4638675"/>
            <a:ext cx="228600" cy="3048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60900" y="5372100"/>
            <a:ext cx="152400" cy="152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41750" y="5924550"/>
            <a:ext cx="7645450" cy="7620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94150" y="6096000"/>
            <a:ext cx="114300" cy="152400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la Forza</a:t>
            </a:r>
            <a:endParaRPr lang="en-US" sz="1646" dirty="0"/>
          </a:p>
        </p:txBody>
      </p:sp>
      <p:sp>
        <p:nvSpPr>
          <p:cNvPr id="31" name="Text 1"/>
          <p:cNvSpPr/>
          <p:nvPr/>
        </p:nvSpPr>
        <p:spPr>
          <a:xfrm>
            <a:off x="533400" y="1466850"/>
            <a:ext cx="35762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Perché la forza è importante</a:t>
            </a:r>
            <a:endParaRPr lang="en-US" sz="1380" dirty="0"/>
          </a:p>
        </p:txBody>
      </p:sp>
      <p:sp>
        <p:nvSpPr>
          <p:cNvPr id="32" name="Text 2"/>
          <p:cNvSpPr/>
          <p:nvPr/>
        </p:nvSpPr>
        <p:spPr>
          <a:xfrm>
            <a:off x="533400" y="1885950"/>
            <a:ext cx="35762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massa muscolare è essenziale per:</a:t>
            </a:r>
            <a:endParaRPr lang="en-US" sz="1120" dirty="0"/>
          </a:p>
        </p:txBody>
      </p:sp>
      <p:sp>
        <p:nvSpPr>
          <p:cNvPr id="33" name="Text 3"/>
          <p:cNvSpPr/>
          <p:nvPr/>
        </p:nvSpPr>
        <p:spPr>
          <a:xfrm>
            <a:off x="895350" y="2381250"/>
            <a:ext cx="12573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Sostenere il corpo</a:t>
            </a:r>
            <a:endParaRPr lang="en-US" sz="1008" dirty="0"/>
          </a:p>
        </p:txBody>
      </p:sp>
      <p:sp>
        <p:nvSpPr>
          <p:cNvPr id="34" name="Text 4"/>
          <p:cNvSpPr/>
          <p:nvPr/>
        </p:nvSpPr>
        <p:spPr>
          <a:xfrm>
            <a:off x="847725" y="2777579"/>
            <a:ext cx="145801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Facilitare i movimenti</a:t>
            </a:r>
            <a:endParaRPr lang="en-US" sz="1008" dirty="0"/>
          </a:p>
        </p:txBody>
      </p:sp>
      <p:sp>
        <p:nvSpPr>
          <p:cNvPr id="35" name="Text 5"/>
          <p:cNvSpPr/>
          <p:nvPr/>
        </p:nvSpPr>
        <p:spPr>
          <a:xfrm>
            <a:off x="914400" y="3173909"/>
            <a:ext cx="155869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Ridurre rischi di lesioni</a:t>
            </a:r>
            <a:endParaRPr lang="en-US" sz="1008" dirty="0"/>
          </a:p>
        </p:txBody>
      </p:sp>
      <p:sp>
        <p:nvSpPr>
          <p:cNvPr id="36" name="Text 6"/>
          <p:cNvSpPr/>
          <p:nvPr/>
        </p:nvSpPr>
        <p:spPr>
          <a:xfrm>
            <a:off x="533400" y="3608338"/>
            <a:ext cx="3251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Aiuta a mantenere l'indipendenza e la qualità della vita quotidiana.</a:t>
            </a:r>
            <a:endParaRPr lang="en-US" sz="1120" dirty="0"/>
          </a:p>
        </p:txBody>
      </p:sp>
      <p:sp>
        <p:nvSpPr>
          <p:cNvPr id="37" name="Text 7"/>
          <p:cNvSpPr/>
          <p:nvPr/>
        </p:nvSpPr>
        <p:spPr>
          <a:xfrm>
            <a:off x="550336" y="6553200"/>
            <a:ext cx="3251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di forza possono essere eseguiti anche da seduti</a:t>
            </a:r>
            <a:endParaRPr lang="en-US" sz="980" dirty="0"/>
          </a:p>
        </p:txBody>
      </p:sp>
      <p:sp>
        <p:nvSpPr>
          <p:cNvPr id="38" name="Text 8"/>
          <p:cNvSpPr/>
          <p:nvPr/>
        </p:nvSpPr>
        <p:spPr>
          <a:xfrm>
            <a:off x="5060900" y="1428750"/>
            <a:ext cx="7299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Alzarsi e sedersi da una sedia</a:t>
            </a:r>
            <a:endParaRPr lang="en-US" sz="1260" dirty="0"/>
          </a:p>
        </p:txBody>
      </p:sp>
      <p:sp>
        <p:nvSpPr>
          <p:cNvPr id="39" name="Text 9"/>
          <p:cNvSpPr/>
          <p:nvPr/>
        </p:nvSpPr>
        <p:spPr>
          <a:xfrm>
            <a:off x="5060900" y="1695450"/>
            <a:ext cx="663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su una sedia robusta con i piedi ben appoggiati a terra. Alzarsi lentamente in posizione eretta e poi sedersi di nuovo, controllando il movimento.</a:t>
            </a:r>
            <a:endParaRPr lang="en-US" sz="1120" dirty="0"/>
          </a:p>
        </p:txBody>
      </p:sp>
      <p:sp>
        <p:nvSpPr>
          <p:cNvPr id="40" name="Text 10"/>
          <p:cNvSpPr/>
          <p:nvPr/>
        </p:nvSpPr>
        <p:spPr>
          <a:xfrm>
            <a:off x="5251400" y="2228850"/>
            <a:ext cx="176578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 10-15 volte</a:t>
            </a:r>
            <a:endParaRPr lang="en-US" sz="1120" dirty="0"/>
          </a:p>
        </p:txBody>
      </p:sp>
      <p:sp>
        <p:nvSpPr>
          <p:cNvPr id="41" name="Text 11"/>
          <p:cNvSpPr/>
          <p:nvPr/>
        </p:nvSpPr>
        <p:spPr>
          <a:xfrm>
            <a:off x="6970961" y="2228850"/>
            <a:ext cx="32442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Rafforza muscoli delle gambe e del core</a:t>
            </a:r>
            <a:endParaRPr lang="en-US" sz="1120" dirty="0"/>
          </a:p>
        </p:txBody>
      </p:sp>
      <p:sp>
        <p:nvSpPr>
          <p:cNvPr id="42" name="Text 12"/>
          <p:cNvSpPr/>
          <p:nvPr/>
        </p:nvSpPr>
        <p:spPr>
          <a:xfrm>
            <a:off x="5060900" y="2990850"/>
            <a:ext cx="7299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Sollevamento delle ginocchie</a:t>
            </a:r>
            <a:endParaRPr lang="en-US" sz="1260" dirty="0"/>
          </a:p>
        </p:txBody>
      </p:sp>
      <p:sp>
        <p:nvSpPr>
          <p:cNvPr id="43" name="Text 13"/>
          <p:cNvSpPr/>
          <p:nvPr/>
        </p:nvSpPr>
        <p:spPr>
          <a:xfrm>
            <a:off x="5060900" y="3257550"/>
            <a:ext cx="663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seduti, sollevare un ginocchio verso il petto, mantenendo la schiena dritta. Mantenere la posizione per alcuni secondi e abbassare lentamente.</a:t>
            </a:r>
            <a:endParaRPr lang="en-US" sz="1120" dirty="0"/>
          </a:p>
        </p:txBody>
      </p:sp>
      <p:sp>
        <p:nvSpPr>
          <p:cNvPr id="44" name="Text 14"/>
          <p:cNvSpPr/>
          <p:nvPr/>
        </p:nvSpPr>
        <p:spPr>
          <a:xfrm>
            <a:off x="5251400" y="3790950"/>
            <a:ext cx="27349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Alternare con entrambe le gambe</a:t>
            </a:r>
            <a:endParaRPr lang="en-US" sz="1120" dirty="0"/>
          </a:p>
        </p:txBody>
      </p:sp>
      <p:sp>
        <p:nvSpPr>
          <p:cNvPr id="45" name="Text 15"/>
          <p:cNvSpPr/>
          <p:nvPr/>
        </p:nvSpPr>
        <p:spPr>
          <a:xfrm>
            <a:off x="7852023" y="3790950"/>
            <a:ext cx="3974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Rafforza i flessori dell'anca e i muscoli delle cosce</a:t>
            </a:r>
            <a:endParaRPr lang="en-US" sz="1120" dirty="0"/>
          </a:p>
        </p:txBody>
      </p:sp>
      <p:sp>
        <p:nvSpPr>
          <p:cNvPr id="46" name="Text 16"/>
          <p:cNvSpPr/>
          <p:nvPr/>
        </p:nvSpPr>
        <p:spPr>
          <a:xfrm>
            <a:off x="5060900" y="4552950"/>
            <a:ext cx="7299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Rinforzo delle gambe con fasce elastiche</a:t>
            </a:r>
            <a:endParaRPr lang="en-US" sz="1260" dirty="0"/>
          </a:p>
        </p:txBody>
      </p:sp>
      <p:sp>
        <p:nvSpPr>
          <p:cNvPr id="47" name="Text 17"/>
          <p:cNvSpPr/>
          <p:nvPr/>
        </p:nvSpPr>
        <p:spPr>
          <a:xfrm>
            <a:off x="5060900" y="4819650"/>
            <a:ext cx="663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seduti, posizionare una fascia elastica attorno alle caviglie o appena sopra le ginocchia. Eseguire movimenti di apertura e chiusura delle gambe contro la resistenza della fascia.</a:t>
            </a:r>
            <a:endParaRPr lang="en-US" sz="1120" dirty="0"/>
          </a:p>
        </p:txBody>
      </p:sp>
      <p:sp>
        <p:nvSpPr>
          <p:cNvPr id="48" name="Text 18"/>
          <p:cNvSpPr/>
          <p:nvPr/>
        </p:nvSpPr>
        <p:spPr>
          <a:xfrm>
            <a:off x="5251400" y="5353050"/>
            <a:ext cx="36913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Rafforza i muscoli esterni delle cosce e i glutei</a:t>
            </a:r>
            <a:endParaRPr lang="en-US" sz="1120" dirty="0"/>
          </a:p>
        </p:txBody>
      </p:sp>
      <p:sp>
        <p:nvSpPr>
          <p:cNvPr id="49" name="Text 19"/>
          <p:cNvSpPr/>
          <p:nvPr/>
        </p:nvSpPr>
        <p:spPr>
          <a:xfrm>
            <a:off x="4584650" y="6076950"/>
            <a:ext cx="7340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Suggerimento: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Inizia con esercizi di bassa intensità e aumenta gradualmente la difficoltà. Ascoltare sempre il proprio corpo e non forzare i movimenti.</a:t>
            </a:r>
            <a:endParaRPr lang="en-US" sz="1120" dirty="0"/>
          </a:p>
        </p:txBody>
      </p:sp>
    </p:spTree>
    <p:extLst>
      <p:ext uri="{BB962C8B-B14F-4D97-AF65-F5344CB8AC3E}">
        <p14:creationId xmlns:p14="http://schemas.microsoft.com/office/powerpoint/2010/main" val="267303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533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38250"/>
            <a:ext cx="4692551" cy="2438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829050"/>
            <a:ext cx="4692551" cy="3619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4400550"/>
            <a:ext cx="1736973" cy="30107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175" y="4467225"/>
            <a:ext cx="133350" cy="13707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8473" y="4400550"/>
            <a:ext cx="2026890" cy="30107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1348" y="4467225"/>
            <a:ext cx="133350" cy="13707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4777829"/>
            <a:ext cx="2575173" cy="301079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175" y="4844504"/>
            <a:ext cx="133350" cy="137071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00" y="5155109"/>
            <a:ext cx="1851422" cy="301079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175" y="5221784"/>
            <a:ext cx="133350" cy="137071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2922" y="5155109"/>
            <a:ext cx="1996083" cy="301079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5797" y="5221784"/>
            <a:ext cx="133350" cy="137071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5951" y="1657350"/>
            <a:ext cx="6661249" cy="12573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8351" y="1809750"/>
            <a:ext cx="476250" cy="4762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7476" y="2600325"/>
            <a:ext cx="133350" cy="1333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5951" y="3067050"/>
            <a:ext cx="6661249" cy="12573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8351" y="3219450"/>
            <a:ext cx="476250" cy="476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30751" y="3324225"/>
            <a:ext cx="171450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97476" y="4010025"/>
            <a:ext cx="133350" cy="1333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5951" y="4476750"/>
            <a:ext cx="6661249" cy="12573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78351" y="4629150"/>
            <a:ext cx="476250" cy="4762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06938" y="4733925"/>
            <a:ext cx="219075" cy="2667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7476" y="5419725"/>
            <a:ext cx="133350" cy="1333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25951" y="5886450"/>
            <a:ext cx="6661249" cy="15621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78351" y="6057900"/>
            <a:ext cx="114300" cy="152400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la Mobilità</a:t>
            </a:r>
            <a:endParaRPr lang="en-US" sz="1646" dirty="0"/>
          </a:p>
        </p:txBody>
      </p:sp>
      <p:sp>
        <p:nvSpPr>
          <p:cNvPr id="31" name="Text 1"/>
          <p:cNvSpPr/>
          <p:nvPr/>
        </p:nvSpPr>
        <p:spPr>
          <a:xfrm>
            <a:off x="495300" y="4019550"/>
            <a:ext cx="474270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Benefici della mobilità</a:t>
            </a:r>
            <a:endParaRPr lang="en-US" sz="1260" dirty="0"/>
          </a:p>
        </p:txBody>
      </p:sp>
      <p:sp>
        <p:nvSpPr>
          <p:cNvPr id="32" name="Text 2"/>
          <p:cNvSpPr/>
          <p:nvPr/>
        </p:nvSpPr>
        <p:spPr>
          <a:xfrm>
            <a:off x="809625" y="4400550"/>
            <a:ext cx="1910670" cy="3010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Flessibilità articolare</a:t>
            </a:r>
            <a:endParaRPr lang="en-US" sz="1008" dirty="0"/>
          </a:p>
        </p:txBody>
      </p:sp>
      <p:sp>
        <p:nvSpPr>
          <p:cNvPr id="33" name="Text 3"/>
          <p:cNvSpPr/>
          <p:nvPr/>
        </p:nvSpPr>
        <p:spPr>
          <a:xfrm>
            <a:off x="2622798" y="4400550"/>
            <a:ext cx="2229579" cy="3010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Prevenzione della rigidità</a:t>
            </a:r>
            <a:endParaRPr lang="en-US" sz="1008" dirty="0"/>
          </a:p>
        </p:txBody>
      </p:sp>
      <p:sp>
        <p:nvSpPr>
          <p:cNvPr id="34" name="Text 4"/>
          <p:cNvSpPr/>
          <p:nvPr/>
        </p:nvSpPr>
        <p:spPr>
          <a:xfrm>
            <a:off x="809625" y="4777829"/>
            <a:ext cx="2832690" cy="3010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Maggiore ampiezza dei movimenti</a:t>
            </a:r>
            <a:endParaRPr lang="en-US" sz="1008" dirty="0"/>
          </a:p>
        </p:txBody>
      </p:sp>
      <p:sp>
        <p:nvSpPr>
          <p:cNvPr id="35" name="Text 5"/>
          <p:cNvSpPr/>
          <p:nvPr/>
        </p:nvSpPr>
        <p:spPr>
          <a:xfrm>
            <a:off x="809625" y="5155109"/>
            <a:ext cx="2036564" cy="3010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Migliorata circolazione</a:t>
            </a:r>
            <a:endParaRPr lang="en-US" sz="1008" dirty="0"/>
          </a:p>
        </p:txBody>
      </p:sp>
      <p:sp>
        <p:nvSpPr>
          <p:cNvPr id="36" name="Text 6"/>
          <p:cNvSpPr/>
          <p:nvPr/>
        </p:nvSpPr>
        <p:spPr>
          <a:xfrm>
            <a:off x="2737247" y="5155109"/>
            <a:ext cx="2195691" cy="3010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620"/>
              </a:lnSpc>
              <a:buNone/>
            </a:pPr>
            <a:r>
              <a:rPr lang="en-US" sz="1008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Rilassamento muscolare</a:t>
            </a:r>
            <a:endParaRPr lang="en-US" sz="1008" dirty="0"/>
          </a:p>
        </p:txBody>
      </p:sp>
      <p:sp>
        <p:nvSpPr>
          <p:cNvPr id="37" name="Text 7"/>
          <p:cNvSpPr/>
          <p:nvPr/>
        </p:nvSpPr>
        <p:spPr>
          <a:xfrm>
            <a:off x="495300" y="5684788"/>
            <a:ext cx="4311551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mobilità articolare e la flessibilità sono essenziali per mantenere un'ampia gamma di movimento e prevenire la rigidità. Gli esercizi di stretching dolce possono essere eseguiti quotidianamente per mantenere la massima autonomia.</a:t>
            </a:r>
            <a:endParaRPr lang="en-US" sz="1120" dirty="0"/>
          </a:p>
        </p:txBody>
      </p:sp>
      <p:sp>
        <p:nvSpPr>
          <p:cNvPr id="38" name="Text 8"/>
          <p:cNvSpPr/>
          <p:nvPr/>
        </p:nvSpPr>
        <p:spPr>
          <a:xfrm>
            <a:off x="5225951" y="1238250"/>
            <a:ext cx="732737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di stretching per la mobilità</a:t>
            </a:r>
            <a:endParaRPr lang="en-US" sz="1260" dirty="0"/>
          </a:p>
        </p:txBody>
      </p:sp>
      <p:sp>
        <p:nvSpPr>
          <p:cNvPr id="39" name="Text 9"/>
          <p:cNvSpPr/>
          <p:nvPr/>
        </p:nvSpPr>
        <p:spPr>
          <a:xfrm>
            <a:off x="5997476" y="1809750"/>
            <a:ext cx="63110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Stretching del collo</a:t>
            </a:r>
            <a:endParaRPr lang="en-US" sz="1120" dirty="0"/>
          </a:p>
        </p:txBody>
      </p:sp>
      <p:sp>
        <p:nvSpPr>
          <p:cNvPr id="40" name="Text 10"/>
          <p:cNvSpPr/>
          <p:nvPr/>
        </p:nvSpPr>
        <p:spPr>
          <a:xfrm>
            <a:off x="5997476" y="2038350"/>
            <a:ext cx="5737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Seduti o in piedi, inclinare delicatamente la testa verso una spalla, mantenendo la posizione per 5-10 secondi.</a:t>
            </a:r>
            <a:endParaRPr lang="en-US" sz="1120" dirty="0"/>
          </a:p>
        </p:txBody>
      </p:sp>
      <p:sp>
        <p:nvSpPr>
          <p:cNvPr id="41" name="Text 11"/>
          <p:cNvSpPr/>
          <p:nvPr/>
        </p:nvSpPr>
        <p:spPr>
          <a:xfrm>
            <a:off x="6168926" y="2571750"/>
            <a:ext cx="631105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 dall'altro lato e ruotare la testa da un lato all'altro</a:t>
            </a:r>
            <a:endParaRPr lang="en-US" sz="980" dirty="0"/>
          </a:p>
        </p:txBody>
      </p:sp>
      <p:sp>
        <p:nvSpPr>
          <p:cNvPr id="42" name="Text 12"/>
          <p:cNvSpPr/>
          <p:nvPr/>
        </p:nvSpPr>
        <p:spPr>
          <a:xfrm>
            <a:off x="5997476" y="3219450"/>
            <a:ext cx="63110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Stretching delle spalle</a:t>
            </a:r>
            <a:endParaRPr lang="en-US" sz="1120" dirty="0"/>
          </a:p>
        </p:txBody>
      </p:sp>
      <p:sp>
        <p:nvSpPr>
          <p:cNvPr id="43" name="Text 13"/>
          <p:cNvSpPr/>
          <p:nvPr/>
        </p:nvSpPr>
        <p:spPr>
          <a:xfrm>
            <a:off x="5997476" y="3448050"/>
            <a:ext cx="5737324" cy="4407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seduti o in piedi,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portare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una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mano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sulla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spalla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opposta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 usare l'altra mano per tirarlo delicatamente verso di sé.</a:t>
            </a:r>
            <a:endParaRPr lang="en-US" sz="1120" dirty="0"/>
          </a:p>
        </p:txBody>
      </p:sp>
      <p:sp>
        <p:nvSpPr>
          <p:cNvPr id="44" name="Text 14"/>
          <p:cNvSpPr/>
          <p:nvPr/>
        </p:nvSpPr>
        <p:spPr>
          <a:xfrm>
            <a:off x="6168926" y="3981450"/>
            <a:ext cx="6311057" cy="1764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la posizione per 10-15 secondi e ripetere con l'altro braccio</a:t>
            </a:r>
            <a:endParaRPr lang="en-US" sz="980" dirty="0"/>
          </a:p>
        </p:txBody>
      </p:sp>
      <p:sp>
        <p:nvSpPr>
          <p:cNvPr id="45" name="Text 15"/>
          <p:cNvSpPr/>
          <p:nvPr/>
        </p:nvSpPr>
        <p:spPr>
          <a:xfrm>
            <a:off x="5997476" y="4629150"/>
            <a:ext cx="63110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Rotazioni delle caviglie e dei polsi</a:t>
            </a:r>
            <a:endParaRPr lang="en-US" sz="1120" dirty="0"/>
          </a:p>
        </p:txBody>
      </p:sp>
      <p:sp>
        <p:nvSpPr>
          <p:cNvPr id="46" name="Text 16"/>
          <p:cNvSpPr/>
          <p:nvPr/>
        </p:nvSpPr>
        <p:spPr>
          <a:xfrm>
            <a:off x="5997476" y="4857750"/>
            <a:ext cx="5737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Seduti, sollevare leggermente un piede e ruotare la caviglia in senso orario e antiorario per 10 volte.</a:t>
            </a:r>
            <a:endParaRPr lang="en-US" sz="1120" dirty="0"/>
          </a:p>
        </p:txBody>
      </p:sp>
      <p:sp>
        <p:nvSpPr>
          <p:cNvPr id="47" name="Text 17"/>
          <p:cNvSpPr/>
          <p:nvPr/>
        </p:nvSpPr>
        <p:spPr>
          <a:xfrm>
            <a:off x="6168926" y="5391150"/>
            <a:ext cx="631105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 con l'altra caviglia e ruotare anche i polsi</a:t>
            </a:r>
            <a:endParaRPr lang="en-US" sz="980" dirty="0"/>
          </a:p>
        </p:txBody>
      </p:sp>
      <p:sp>
        <p:nvSpPr>
          <p:cNvPr id="48" name="Text 18"/>
          <p:cNvSpPr/>
          <p:nvPr/>
        </p:nvSpPr>
        <p:spPr>
          <a:xfrm>
            <a:off x="5568851" y="6038850"/>
            <a:ext cx="69920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C241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Consigli</a:t>
            </a:r>
            <a:endParaRPr lang="en-US" sz="1120" dirty="0"/>
          </a:p>
        </p:txBody>
      </p:sp>
      <p:sp>
        <p:nvSpPr>
          <p:cNvPr id="49" name="Text 19"/>
          <p:cNvSpPr/>
          <p:nvPr/>
        </p:nvSpPr>
        <p:spPr>
          <a:xfrm>
            <a:off x="5387876" y="6267450"/>
            <a:ext cx="72016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Praticare gli esercizi di stretching dolce quotidianamente</a:t>
            </a:r>
            <a:endParaRPr lang="en-US" sz="1120" dirty="0"/>
          </a:p>
        </p:txBody>
      </p:sp>
      <p:sp>
        <p:nvSpPr>
          <p:cNvPr id="50" name="Text 20"/>
          <p:cNvSpPr/>
          <p:nvPr/>
        </p:nvSpPr>
        <p:spPr>
          <a:xfrm>
            <a:off x="5387876" y="6534150"/>
            <a:ext cx="72016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i movimenti lenti e controllati</a:t>
            </a:r>
            <a:endParaRPr lang="en-US" sz="1120" dirty="0"/>
          </a:p>
        </p:txBody>
      </p:sp>
      <p:sp>
        <p:nvSpPr>
          <p:cNvPr id="51" name="Text 21"/>
          <p:cNvSpPr/>
          <p:nvPr/>
        </p:nvSpPr>
        <p:spPr>
          <a:xfrm>
            <a:off x="5387876" y="6800850"/>
            <a:ext cx="72016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Ascoltare il proprio corpo e non forzare i movimenti</a:t>
            </a:r>
            <a:endParaRPr lang="en-US" sz="1120" dirty="0"/>
          </a:p>
        </p:txBody>
      </p:sp>
      <p:sp>
        <p:nvSpPr>
          <p:cNvPr id="52" name="Text 22"/>
          <p:cNvSpPr/>
          <p:nvPr/>
        </p:nvSpPr>
        <p:spPr>
          <a:xfrm>
            <a:off x="5387876" y="7067550"/>
            <a:ext cx="72016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Combinare questi esercizi con altre attività di mobilità</a:t>
            </a:r>
            <a:endParaRPr lang="en-US" sz="1120" dirty="0"/>
          </a:p>
        </p:txBody>
      </p:sp>
    </p:spTree>
    <p:extLst>
      <p:ext uri="{BB962C8B-B14F-4D97-AF65-F5344CB8AC3E}">
        <p14:creationId xmlns:p14="http://schemas.microsoft.com/office/powerpoint/2010/main" val="416287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763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828800"/>
            <a:ext cx="5619750" cy="1295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981200"/>
            <a:ext cx="220266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1828800"/>
            <a:ext cx="5619750" cy="1295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50" y="1981200"/>
            <a:ext cx="14094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314700"/>
            <a:ext cx="5619750" cy="838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3467100"/>
            <a:ext cx="34290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0" y="3314700"/>
            <a:ext cx="5619750" cy="838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650" y="3467100"/>
            <a:ext cx="34290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4343400"/>
            <a:ext cx="5619750" cy="1066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4495800"/>
            <a:ext cx="261640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0" y="4343400"/>
            <a:ext cx="5619750" cy="1066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650" y="4495800"/>
            <a:ext cx="34290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5638800"/>
            <a:ext cx="11430000" cy="1104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5838825"/>
            <a:ext cx="171450" cy="17145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Collo e Spalle - </a:t>
            </a:r>
            <a:r>
              <a:rPr lang="en-US" sz="2426" b="1" dirty="0" err="1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Inclinazione</a:t>
            </a: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del Collo</a:t>
            </a:r>
            <a:endParaRPr lang="en-US" sz="2426" dirty="0"/>
          </a:p>
        </p:txBody>
      </p:sp>
      <p:sp>
        <p:nvSpPr>
          <p:cNvPr id="19" name="Text 1"/>
          <p:cNvSpPr/>
          <p:nvPr/>
        </p:nvSpPr>
        <p:spPr>
          <a:xfrm>
            <a:off x="381000" y="1143000"/>
            <a:ext cx="11430000" cy="5127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rotazione lenta del collo aiuta a sciogliere la tensione accumulata nella zona cervicale e a migliorare la flessibilità. È fondamentale eseguire questo movimento con cautela per </a:t>
            </a:r>
            <a:r>
              <a:rPr lang="en-US" sz="126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evitare</a:t>
            </a:r>
            <a:r>
              <a:rPr lang="en-US" sz="12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6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dolori</a:t>
            </a:r>
            <a:r>
              <a:rPr lang="en-US" sz="12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 vertigini.</a:t>
            </a:r>
            <a:endParaRPr lang="en-US" sz="1260" dirty="0"/>
          </a:p>
        </p:txBody>
      </p:sp>
      <p:sp>
        <p:nvSpPr>
          <p:cNvPr id="20" name="Text 2"/>
          <p:cNvSpPr/>
          <p:nvPr/>
        </p:nvSpPr>
        <p:spPr>
          <a:xfrm>
            <a:off x="592634" y="1981200"/>
            <a:ext cx="24229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344" dirty="0"/>
          </a:p>
        </p:txBody>
      </p:sp>
      <p:sp>
        <p:nvSpPr>
          <p:cNvPr id="21" name="Text 3"/>
          <p:cNvSpPr/>
          <p:nvPr/>
        </p:nvSpPr>
        <p:spPr>
          <a:xfrm>
            <a:off x="906066" y="1981200"/>
            <a:ext cx="543651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Posizione iniziale</a:t>
            </a:r>
            <a:endParaRPr lang="en-US" sz="1260" dirty="0"/>
          </a:p>
        </p:txBody>
      </p:sp>
      <p:sp>
        <p:nvSpPr>
          <p:cNvPr id="22" name="Text 4"/>
          <p:cNvSpPr/>
          <p:nvPr/>
        </p:nvSpPr>
        <p:spPr>
          <a:xfrm>
            <a:off x="906066" y="2286000"/>
            <a:ext cx="49422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comodamente su una sedia con la schiena dritta e i piedi appoggiati a terra. Mantenere le spalle rilassate.</a:t>
            </a:r>
            <a:endParaRPr lang="en-US" sz="1120" dirty="0"/>
          </a:p>
        </p:txBody>
      </p:sp>
      <p:sp>
        <p:nvSpPr>
          <p:cNvPr id="23" name="Text 5"/>
          <p:cNvSpPr/>
          <p:nvPr/>
        </p:nvSpPr>
        <p:spPr>
          <a:xfrm>
            <a:off x="6363295" y="1981200"/>
            <a:ext cx="15503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44" dirty="0"/>
          </a:p>
        </p:txBody>
      </p:sp>
      <p:sp>
        <p:nvSpPr>
          <p:cNvPr id="24" name="Text 6"/>
          <p:cNvSpPr/>
          <p:nvPr/>
        </p:nvSpPr>
        <p:spPr>
          <a:xfrm>
            <a:off x="6636990" y="1981200"/>
            <a:ext cx="552377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Movimento</a:t>
            </a:r>
            <a:endParaRPr lang="en-US" sz="1260" dirty="0"/>
          </a:p>
        </p:txBody>
      </p:sp>
      <p:sp>
        <p:nvSpPr>
          <p:cNvPr id="25" name="Text 7"/>
          <p:cNvSpPr/>
          <p:nvPr/>
        </p:nvSpPr>
        <p:spPr>
          <a:xfrm>
            <a:off x="6636990" y="2286000"/>
            <a:ext cx="50216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Iniziare a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inclinando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lentamente la testa verso destra, portando l'orecchio destro verso la spalla destra. Non forzare il movimento e fermarsi non appena si avverte una leggera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tensione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en-US" sz="1120" dirty="0"/>
          </a:p>
        </p:txBody>
      </p:sp>
      <p:sp>
        <p:nvSpPr>
          <p:cNvPr id="26" name="Text 8"/>
          <p:cNvSpPr/>
          <p:nvPr/>
        </p:nvSpPr>
        <p:spPr>
          <a:xfrm>
            <a:off x="653951" y="3467100"/>
            <a:ext cx="3771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44" dirty="0"/>
          </a:p>
        </p:txBody>
      </p:sp>
      <p:sp>
        <p:nvSpPr>
          <p:cNvPr id="27" name="Text 9"/>
          <p:cNvSpPr/>
          <p:nvPr/>
        </p:nvSpPr>
        <p:spPr>
          <a:xfrm>
            <a:off x="1028700" y="3467100"/>
            <a:ext cx="513495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Mantenimento</a:t>
            </a:r>
            <a:endParaRPr lang="en-US" sz="1260" dirty="0"/>
          </a:p>
        </p:txBody>
      </p:sp>
      <p:sp>
        <p:nvSpPr>
          <p:cNvPr id="28" name="Text 10"/>
          <p:cNvSpPr/>
          <p:nvPr/>
        </p:nvSpPr>
        <p:spPr>
          <a:xfrm>
            <a:off x="1028700" y="3771900"/>
            <a:ext cx="51349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la posizione per 5-10 secondi, respirando profondamente.</a:t>
            </a:r>
            <a:endParaRPr lang="en-US" sz="1120" dirty="0"/>
          </a:p>
        </p:txBody>
      </p:sp>
      <p:sp>
        <p:nvSpPr>
          <p:cNvPr id="29" name="Text 11"/>
          <p:cNvSpPr/>
          <p:nvPr/>
        </p:nvSpPr>
        <p:spPr>
          <a:xfrm>
            <a:off x="6464201" y="3467100"/>
            <a:ext cx="3771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44" dirty="0"/>
          </a:p>
        </p:txBody>
      </p:sp>
      <p:sp>
        <p:nvSpPr>
          <p:cNvPr id="30" name="Text 12"/>
          <p:cNvSpPr/>
          <p:nvPr/>
        </p:nvSpPr>
        <p:spPr>
          <a:xfrm>
            <a:off x="6838950" y="3467100"/>
            <a:ext cx="28886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Ritorno</a:t>
            </a:r>
            <a:endParaRPr lang="en-US" sz="1260" dirty="0"/>
          </a:p>
        </p:txBody>
      </p:sp>
      <p:sp>
        <p:nvSpPr>
          <p:cNvPr id="31" name="Text 13"/>
          <p:cNvSpPr/>
          <p:nvPr/>
        </p:nvSpPr>
        <p:spPr>
          <a:xfrm>
            <a:off x="6838950" y="3771900"/>
            <a:ext cx="28886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Riportare lentamente la testa al centro.</a:t>
            </a:r>
            <a:endParaRPr lang="en-US" sz="1120" dirty="0"/>
          </a:p>
        </p:txBody>
      </p:sp>
      <p:sp>
        <p:nvSpPr>
          <p:cNvPr id="32" name="Text 14"/>
          <p:cNvSpPr/>
          <p:nvPr/>
        </p:nvSpPr>
        <p:spPr>
          <a:xfrm>
            <a:off x="613321" y="4495800"/>
            <a:ext cx="28780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44" dirty="0"/>
          </a:p>
        </p:txBody>
      </p:sp>
      <p:sp>
        <p:nvSpPr>
          <p:cNvPr id="33" name="Text 15"/>
          <p:cNvSpPr/>
          <p:nvPr/>
        </p:nvSpPr>
        <p:spPr>
          <a:xfrm>
            <a:off x="947440" y="4495800"/>
            <a:ext cx="539100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Ripetizione</a:t>
            </a:r>
            <a:endParaRPr lang="en-US" sz="1260" dirty="0"/>
          </a:p>
        </p:txBody>
      </p:sp>
      <p:sp>
        <p:nvSpPr>
          <p:cNvPr id="34" name="Text 16"/>
          <p:cNvSpPr/>
          <p:nvPr/>
        </p:nvSpPr>
        <p:spPr>
          <a:xfrm>
            <a:off x="947440" y="4800600"/>
            <a:ext cx="4900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 lo stesso movimento verso sinistra, portando l'orecchio sinistro verso la spalla sinistra.</a:t>
            </a:r>
            <a:endParaRPr lang="en-US" sz="1120" dirty="0"/>
          </a:p>
        </p:txBody>
      </p:sp>
      <p:sp>
        <p:nvSpPr>
          <p:cNvPr id="35" name="Text 17"/>
          <p:cNvSpPr/>
          <p:nvPr/>
        </p:nvSpPr>
        <p:spPr>
          <a:xfrm>
            <a:off x="6464201" y="4495800"/>
            <a:ext cx="3771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44" dirty="0"/>
          </a:p>
        </p:txBody>
      </p:sp>
      <p:sp>
        <p:nvSpPr>
          <p:cNvPr id="36" name="Text 18"/>
          <p:cNvSpPr/>
          <p:nvPr/>
        </p:nvSpPr>
        <p:spPr>
          <a:xfrm>
            <a:off x="6838950" y="4495800"/>
            <a:ext cx="235760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Ciclo</a:t>
            </a:r>
            <a:endParaRPr lang="en-US" sz="1260" dirty="0"/>
          </a:p>
        </p:txBody>
      </p:sp>
      <p:sp>
        <p:nvSpPr>
          <p:cNvPr id="37" name="Text 19"/>
          <p:cNvSpPr/>
          <p:nvPr/>
        </p:nvSpPr>
        <p:spPr>
          <a:xfrm>
            <a:off x="6838950" y="4800600"/>
            <a:ext cx="23576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Eseguire 3-5 ripetizioni per lato.</a:t>
            </a:r>
            <a:endParaRPr lang="en-US" sz="1120" dirty="0"/>
          </a:p>
        </p:txBody>
      </p:sp>
      <p:sp>
        <p:nvSpPr>
          <p:cNvPr id="38" name="Text 20"/>
          <p:cNvSpPr/>
          <p:nvPr/>
        </p:nvSpPr>
        <p:spPr>
          <a:xfrm>
            <a:off x="781050" y="5791200"/>
            <a:ext cx="12237720" cy="24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Importante</a:t>
            </a:r>
            <a:endParaRPr lang="en-US" sz="1260" dirty="0"/>
          </a:p>
        </p:txBody>
      </p:sp>
      <p:sp>
        <p:nvSpPr>
          <p:cNvPr id="39" name="Text 21"/>
          <p:cNvSpPr/>
          <p:nvPr/>
        </p:nvSpPr>
        <p:spPr>
          <a:xfrm>
            <a:off x="571500" y="6134100"/>
            <a:ext cx="40931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Movimenti lenti e controllati</a:t>
            </a:r>
            <a:endParaRPr lang="en-US" sz="1120" dirty="0"/>
          </a:p>
        </p:txBody>
      </p:sp>
      <p:sp>
        <p:nvSpPr>
          <p:cNvPr id="40" name="Text 22"/>
          <p:cNvSpPr/>
          <p:nvPr/>
        </p:nvSpPr>
        <p:spPr>
          <a:xfrm>
            <a:off x="4254401" y="6134100"/>
            <a:ext cx="409326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Evitare di ruotare completamente il collo all'indietro</a:t>
            </a:r>
            <a:endParaRPr lang="en-US" sz="1120" dirty="0"/>
          </a:p>
        </p:txBody>
      </p:sp>
      <p:sp>
        <p:nvSpPr>
          <p:cNvPr id="41" name="Text 23"/>
          <p:cNvSpPr/>
          <p:nvPr/>
        </p:nvSpPr>
        <p:spPr>
          <a:xfrm>
            <a:off x="7937450" y="6134100"/>
            <a:ext cx="37210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Ascoltare il proprio corpo e non superare la soglia del dolore</a:t>
            </a:r>
            <a:endParaRPr lang="en-US" sz="11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009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952625"/>
            <a:ext cx="5619750" cy="1066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143125"/>
            <a:ext cx="200025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1952625"/>
            <a:ext cx="5619750" cy="1066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50" y="2143125"/>
            <a:ext cx="17145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209925"/>
            <a:ext cx="5619750" cy="1295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3400425"/>
            <a:ext cx="1714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0" y="3209925"/>
            <a:ext cx="5619750" cy="1295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650" y="3400425"/>
            <a:ext cx="17145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4657725"/>
            <a:ext cx="11430000" cy="838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4919663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5648325"/>
            <a:ext cx="11430000" cy="11430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Collo e </a:t>
            </a:r>
            <a:r>
              <a:rPr lang="en-US" sz="2426" b="1" dirty="0" err="1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Spalle</a:t>
            </a: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</a:t>
            </a:r>
            <a:r>
              <a:rPr lang="en-US" sz="2426" b="1" dirty="0" err="1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Rotazione</a:t>
            </a: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delle Spalle</a:t>
            </a:r>
            <a:endParaRPr lang="en-US" sz="2426" dirty="0"/>
          </a:p>
        </p:txBody>
      </p:sp>
      <p:sp>
        <p:nvSpPr>
          <p:cNvPr id="16" name="Text 1"/>
          <p:cNvSpPr/>
          <p:nvPr/>
        </p:nvSpPr>
        <p:spPr>
          <a:xfrm>
            <a:off x="381000" y="1181100"/>
            <a:ext cx="11430000" cy="5839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38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Questo esercizio è efficace per alleviare la tensione nelle spalle e nella parte superiore della schiena, spesso causata da posture </a:t>
            </a:r>
            <a:r>
              <a:rPr lang="en-US" sz="138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scorrette</a:t>
            </a: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stress o da </a:t>
            </a:r>
            <a:r>
              <a:rPr lang="en-US" sz="138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vizi</a:t>
            </a: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8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della</a:t>
            </a: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8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respiraziobne</a:t>
            </a: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380" dirty="0"/>
          </a:p>
        </p:txBody>
      </p:sp>
      <p:sp>
        <p:nvSpPr>
          <p:cNvPr id="17" name="Text 2"/>
          <p:cNvSpPr/>
          <p:nvPr/>
        </p:nvSpPr>
        <p:spPr>
          <a:xfrm>
            <a:off x="885825" y="2105025"/>
            <a:ext cx="545877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Posizione iniziale</a:t>
            </a:r>
            <a:endParaRPr lang="en-US" sz="1260" dirty="0"/>
          </a:p>
        </p:txBody>
      </p:sp>
      <p:sp>
        <p:nvSpPr>
          <p:cNvPr id="18" name="Text 3"/>
          <p:cNvSpPr/>
          <p:nvPr/>
        </p:nvSpPr>
        <p:spPr>
          <a:xfrm>
            <a:off x="885825" y="2409825"/>
            <a:ext cx="4962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o stare in piedi con la schiena dritta e le braccia rilassate lungo i fianchi.</a:t>
            </a:r>
            <a:endParaRPr lang="en-US" sz="1120" dirty="0"/>
          </a:p>
        </p:txBody>
      </p:sp>
      <p:sp>
        <p:nvSpPr>
          <p:cNvPr id="19" name="Text 4"/>
          <p:cNvSpPr/>
          <p:nvPr/>
        </p:nvSpPr>
        <p:spPr>
          <a:xfrm>
            <a:off x="6667500" y="2105025"/>
            <a:ext cx="54902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Sollevamento</a:t>
            </a:r>
            <a:endParaRPr lang="en-US" sz="1260" dirty="0"/>
          </a:p>
        </p:txBody>
      </p:sp>
      <p:sp>
        <p:nvSpPr>
          <p:cNvPr id="20" name="Text 5"/>
          <p:cNvSpPr/>
          <p:nvPr/>
        </p:nvSpPr>
        <p:spPr>
          <a:xfrm>
            <a:off x="6667500" y="2409825"/>
            <a:ext cx="4991100" cy="4407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Inspirando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sollevare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lentamente le spalle verso le orecchie, per poi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portarle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indietro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come ad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avvicinare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scapole</a:t>
            </a:r>
            <a:endParaRPr lang="en-US" sz="1120" dirty="0"/>
          </a:p>
        </p:txBody>
      </p:sp>
      <p:sp>
        <p:nvSpPr>
          <p:cNvPr id="21" name="Text 6"/>
          <p:cNvSpPr/>
          <p:nvPr/>
        </p:nvSpPr>
        <p:spPr>
          <a:xfrm>
            <a:off x="857250" y="3362325"/>
            <a:ext cx="5490210" cy="24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26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Rilascio</a:t>
            </a:r>
            <a:endParaRPr lang="en-US" sz="1260" dirty="0"/>
          </a:p>
        </p:txBody>
      </p:sp>
      <p:sp>
        <p:nvSpPr>
          <p:cNvPr id="22" name="Text 7"/>
          <p:cNvSpPr/>
          <p:nvPr/>
        </p:nvSpPr>
        <p:spPr>
          <a:xfrm>
            <a:off x="857250" y="3667125"/>
            <a:ext cx="499110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scendere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spalle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portarle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avanti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soffiando</a:t>
            </a:r>
            <a:endParaRPr lang="en-US" sz="1120" dirty="0"/>
          </a:p>
        </p:txBody>
      </p:sp>
      <p:sp>
        <p:nvSpPr>
          <p:cNvPr id="23" name="Text 8"/>
          <p:cNvSpPr/>
          <p:nvPr/>
        </p:nvSpPr>
        <p:spPr>
          <a:xfrm>
            <a:off x="6667500" y="3362325"/>
            <a:ext cx="5490210" cy="24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Risalita</a:t>
            </a:r>
            <a:endParaRPr lang="en-US" sz="1260" dirty="0"/>
          </a:p>
        </p:txBody>
      </p:sp>
      <p:sp>
        <p:nvSpPr>
          <p:cNvPr id="24" name="Text 9"/>
          <p:cNvSpPr/>
          <p:nvPr/>
        </p:nvSpPr>
        <p:spPr>
          <a:xfrm>
            <a:off x="6667500" y="3667125"/>
            <a:ext cx="499110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Risalire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nuovamente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verso le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orecchie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ritornare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indietro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inspirando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20" dirty="0"/>
          </a:p>
        </p:txBody>
      </p:sp>
      <p:sp>
        <p:nvSpPr>
          <p:cNvPr id="25" name="Text 10"/>
          <p:cNvSpPr/>
          <p:nvPr/>
        </p:nvSpPr>
        <p:spPr>
          <a:xfrm>
            <a:off x="914400" y="4810125"/>
            <a:ext cx="52279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Ripetizione</a:t>
            </a:r>
            <a:endParaRPr lang="en-US" sz="1260" dirty="0"/>
          </a:p>
        </p:txBody>
      </p:sp>
      <p:sp>
        <p:nvSpPr>
          <p:cNvPr id="26" name="Text 11"/>
          <p:cNvSpPr/>
          <p:nvPr/>
        </p:nvSpPr>
        <p:spPr>
          <a:xfrm>
            <a:off x="914400" y="5114925"/>
            <a:ext cx="5227945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Eseguire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8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ripetizioni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invertendoo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il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giro</a:t>
            </a:r>
            <a:endParaRPr lang="en-US" sz="1120" dirty="0"/>
          </a:p>
        </p:txBody>
      </p:sp>
      <p:sp>
        <p:nvSpPr>
          <p:cNvPr id="27" name="Text 12"/>
          <p:cNvSpPr/>
          <p:nvPr/>
        </p:nvSpPr>
        <p:spPr>
          <a:xfrm>
            <a:off x="533400" y="5800725"/>
            <a:ext cx="122377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Punti chiave:</a:t>
            </a:r>
            <a:endParaRPr lang="en-US" sz="1260" dirty="0"/>
          </a:p>
        </p:txBody>
      </p:sp>
      <p:sp>
        <p:nvSpPr>
          <p:cNvPr id="28" name="Text 13"/>
          <p:cNvSpPr/>
          <p:nvPr/>
        </p:nvSpPr>
        <p:spPr>
          <a:xfrm>
            <a:off x="571500" y="6143625"/>
            <a:ext cx="121958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Coordinare il movimento con la respirazione (inspirare sollevando, espirare abbassando)</a:t>
            </a:r>
            <a:endParaRPr lang="en-US" sz="1120" dirty="0"/>
          </a:p>
        </p:txBody>
      </p:sp>
      <p:sp>
        <p:nvSpPr>
          <p:cNvPr id="29" name="Text 14"/>
          <p:cNvSpPr/>
          <p:nvPr/>
        </p:nvSpPr>
        <p:spPr>
          <a:xfrm>
            <a:off x="571500" y="6410325"/>
            <a:ext cx="1219581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Concentrarsi sul rilascio completo della tensione durante la fase di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abbassamento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se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necessario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sbuffando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20" dirty="0"/>
          </a:p>
        </p:txBody>
      </p:sp>
      <p:sp>
        <p:nvSpPr>
          <p:cNvPr id="30" name="Text 15"/>
          <p:cNvSpPr/>
          <p:nvPr/>
        </p:nvSpPr>
        <p:spPr>
          <a:xfrm>
            <a:off x="-190500" y="6791325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Questo esercizio può essere eseguito in qualsiasi momento della giornata, anche più volte consecutive</a:t>
            </a:r>
            <a:endParaRPr lang="en-US" sz="11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5723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28825"/>
            <a:ext cx="5600700" cy="1409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257425"/>
            <a:ext cx="2476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028825"/>
            <a:ext cx="5600700" cy="1409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257425"/>
            <a:ext cx="2476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667125"/>
            <a:ext cx="5600700" cy="1181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3895725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300" y="3667125"/>
            <a:ext cx="5600700" cy="1181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3895725"/>
            <a:ext cx="28575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5076825"/>
            <a:ext cx="11430000" cy="1866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5305425"/>
            <a:ext cx="142875" cy="1905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Braccia e Mani - Pugno e Rilascio</a:t>
            </a:r>
            <a:endParaRPr lang="en-US" sz="2426" dirty="0"/>
          </a:p>
        </p:txBody>
      </p:sp>
      <p:sp>
        <p:nvSpPr>
          <p:cNvPr id="15" name="Text 1"/>
          <p:cNvSpPr/>
          <p:nvPr/>
        </p:nvSpPr>
        <p:spPr>
          <a:xfrm>
            <a:off x="381000" y="1181100"/>
            <a:ext cx="11430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38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Questo esercizio mira a rilassare i muscoli delle mani e degli avambracci, migliorando la circolazione e riducendo la tensione. È particolarmente utile per alleviare la tensione accumulata durante le attività quotidiane che richiedono l'uso delle mani.</a:t>
            </a:r>
            <a:endParaRPr lang="en-US" sz="1380" dirty="0"/>
          </a:p>
        </p:txBody>
      </p:sp>
      <p:sp>
        <p:nvSpPr>
          <p:cNvPr id="16" name="Text 2"/>
          <p:cNvSpPr/>
          <p:nvPr/>
        </p:nvSpPr>
        <p:spPr>
          <a:xfrm>
            <a:off x="971550" y="2219325"/>
            <a:ext cx="53016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Posizione iniziale</a:t>
            </a:r>
            <a:endParaRPr lang="en-US" sz="1380" dirty="0"/>
          </a:p>
        </p:txBody>
      </p:sp>
      <p:sp>
        <p:nvSpPr>
          <p:cNvPr id="17" name="Text 3"/>
          <p:cNvSpPr/>
          <p:nvPr/>
        </p:nvSpPr>
        <p:spPr>
          <a:xfrm>
            <a:off x="971550" y="2562225"/>
            <a:ext cx="4819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comodamente con le braccia appoggiate sulle cosce o su un tavolo, pronte a eseguire il movimento.</a:t>
            </a:r>
            <a:endParaRPr lang="en-US" sz="1120" dirty="0"/>
          </a:p>
        </p:txBody>
      </p:sp>
      <p:sp>
        <p:nvSpPr>
          <p:cNvPr id="18" name="Text 4"/>
          <p:cNvSpPr/>
          <p:nvPr/>
        </p:nvSpPr>
        <p:spPr>
          <a:xfrm>
            <a:off x="6800850" y="2219325"/>
            <a:ext cx="53016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Chiusura del pugno</a:t>
            </a:r>
            <a:endParaRPr lang="en-US" sz="1380" dirty="0"/>
          </a:p>
        </p:txBody>
      </p:sp>
      <p:sp>
        <p:nvSpPr>
          <p:cNvPr id="19" name="Text 5"/>
          <p:cNvSpPr/>
          <p:nvPr/>
        </p:nvSpPr>
        <p:spPr>
          <a:xfrm>
            <a:off x="6800850" y="2562225"/>
            <a:ext cx="48196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Chiudere lentamente la mano a pugno, stringendo delicatamente ma senza forzare eccessivamente. Mantenere la posizione per 3-5 secondi.</a:t>
            </a:r>
            <a:endParaRPr lang="en-US" sz="1120" dirty="0"/>
          </a:p>
        </p:txBody>
      </p:sp>
      <p:sp>
        <p:nvSpPr>
          <p:cNvPr id="20" name="Text 6"/>
          <p:cNvSpPr/>
          <p:nvPr/>
        </p:nvSpPr>
        <p:spPr>
          <a:xfrm>
            <a:off x="1009650" y="3857625"/>
            <a:ext cx="525970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Apertura della mano</a:t>
            </a:r>
            <a:endParaRPr lang="en-US" sz="1380" dirty="0"/>
          </a:p>
        </p:txBody>
      </p:sp>
      <p:sp>
        <p:nvSpPr>
          <p:cNvPr id="21" name="Text 7"/>
          <p:cNvSpPr/>
          <p:nvPr/>
        </p:nvSpPr>
        <p:spPr>
          <a:xfrm>
            <a:off x="1009650" y="4200525"/>
            <a:ext cx="4781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Aprire lentamente la mano, distendendo le dita il più possibile. Mantenere la posizione per 3-5 secondi.</a:t>
            </a:r>
            <a:endParaRPr lang="en-US" sz="1120" dirty="0"/>
          </a:p>
        </p:txBody>
      </p:sp>
      <p:sp>
        <p:nvSpPr>
          <p:cNvPr id="22" name="Text 8"/>
          <p:cNvSpPr/>
          <p:nvPr/>
        </p:nvSpPr>
        <p:spPr>
          <a:xfrm>
            <a:off x="6838950" y="3857625"/>
            <a:ext cx="525970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Ripetizione</a:t>
            </a:r>
            <a:endParaRPr lang="en-US" sz="1380" dirty="0"/>
          </a:p>
        </p:txBody>
      </p:sp>
      <p:sp>
        <p:nvSpPr>
          <p:cNvPr id="23" name="Text 9"/>
          <p:cNvSpPr/>
          <p:nvPr/>
        </p:nvSpPr>
        <p:spPr>
          <a:xfrm>
            <a:off x="6838950" y="4200525"/>
            <a:ext cx="4781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 l'esercizio 5-10 volte per ciascuna mano, alternandole se possibile.</a:t>
            </a:r>
            <a:endParaRPr lang="en-US" sz="1120" dirty="0"/>
          </a:p>
        </p:txBody>
      </p:sp>
      <p:sp>
        <p:nvSpPr>
          <p:cNvPr id="24" name="Text 10"/>
          <p:cNvSpPr/>
          <p:nvPr/>
        </p:nvSpPr>
        <p:spPr>
          <a:xfrm>
            <a:off x="790575" y="5267325"/>
            <a:ext cx="1215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Punti chiave:</a:t>
            </a:r>
            <a:endParaRPr lang="en-US" sz="1380" dirty="0"/>
          </a:p>
        </p:txBody>
      </p:sp>
      <p:sp>
        <p:nvSpPr>
          <p:cNvPr id="25" name="Text 11"/>
          <p:cNvSpPr/>
          <p:nvPr/>
        </p:nvSpPr>
        <p:spPr>
          <a:xfrm>
            <a:off x="609600" y="5610225"/>
            <a:ext cx="121119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i movimenti lenti e controllati</a:t>
            </a:r>
            <a:endParaRPr lang="en-US" sz="1120" dirty="0"/>
          </a:p>
        </p:txBody>
      </p:sp>
      <p:sp>
        <p:nvSpPr>
          <p:cNvPr id="26" name="Text 12"/>
          <p:cNvSpPr/>
          <p:nvPr/>
        </p:nvSpPr>
        <p:spPr>
          <a:xfrm>
            <a:off x="609600" y="5915025"/>
            <a:ext cx="121119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Evitare di forzare eccessivamente la mano</a:t>
            </a:r>
            <a:endParaRPr lang="en-US" sz="1120" dirty="0"/>
          </a:p>
        </p:txBody>
      </p:sp>
      <p:sp>
        <p:nvSpPr>
          <p:cNvPr id="27" name="Text 13"/>
          <p:cNvSpPr/>
          <p:nvPr/>
        </p:nvSpPr>
        <p:spPr>
          <a:xfrm>
            <a:off x="609600" y="6219825"/>
            <a:ext cx="121119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Sentire la tensione e il rilascio nei muscoli delle mani e degli avambracci</a:t>
            </a:r>
            <a:endParaRPr lang="en-US" sz="1120" dirty="0"/>
          </a:p>
        </p:txBody>
      </p:sp>
      <p:sp>
        <p:nvSpPr>
          <p:cNvPr id="28" name="Text 14"/>
          <p:cNvSpPr/>
          <p:nvPr/>
        </p:nvSpPr>
        <p:spPr>
          <a:xfrm>
            <a:off x="609600" y="6524625"/>
            <a:ext cx="121119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Ascoltare il proprio corpo e interrompere se si avverte dolore</a:t>
            </a:r>
            <a:endParaRPr lang="en-US" sz="1120" dirty="0"/>
          </a:p>
        </p:txBody>
      </p:sp>
      <p:sp>
        <p:nvSpPr>
          <p:cNvPr id="29" name="Text 15"/>
          <p:cNvSpPr/>
          <p:nvPr/>
        </p:nvSpPr>
        <p:spPr>
          <a:xfrm>
            <a:off x="-190500" y="6962775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Questo esercizio può essere eseguito in qualsiasi momento, anche durante le altre attività quotidiane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763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38300"/>
            <a:ext cx="5562600" cy="438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866900"/>
            <a:ext cx="17145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324100"/>
            <a:ext cx="5105400" cy="533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009900"/>
            <a:ext cx="5105400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924300"/>
            <a:ext cx="51054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838700"/>
            <a:ext cx="5105400" cy="533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5524500"/>
            <a:ext cx="2155775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1575" y="5524500"/>
            <a:ext cx="2081659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638300"/>
            <a:ext cx="5562600" cy="438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1866900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324100"/>
            <a:ext cx="5105400" cy="533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009900"/>
            <a:ext cx="5105400" cy="762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24300"/>
            <a:ext cx="5105400" cy="762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838700"/>
            <a:ext cx="5105400" cy="533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5524500"/>
            <a:ext cx="1925836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9036" y="5524500"/>
            <a:ext cx="1644402" cy="2667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Braccia e Mani - Stretching delle Braccia</a:t>
            </a:r>
            <a:endParaRPr lang="en-US" sz="2426" dirty="0"/>
          </a:p>
        </p:txBody>
      </p:sp>
      <p:sp>
        <p:nvSpPr>
          <p:cNvPr id="21" name="Text 1"/>
          <p:cNvSpPr/>
          <p:nvPr/>
        </p:nvSpPr>
        <p:spPr>
          <a:xfrm>
            <a:off x="381000" y="1143000"/>
            <a:ext cx="1257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 stretching delle braccia aiuta a migliorare la flessibilità e a sciogliere le tensioni accumulate nelle spalle e nelle braccia.</a:t>
            </a:r>
            <a:endParaRPr lang="en-US" sz="1380" dirty="0"/>
          </a:p>
        </p:txBody>
      </p:sp>
      <p:sp>
        <p:nvSpPr>
          <p:cNvPr id="22" name="Text 2"/>
          <p:cNvSpPr/>
          <p:nvPr/>
        </p:nvSpPr>
        <p:spPr>
          <a:xfrm>
            <a:off x="895350" y="1866900"/>
            <a:ext cx="293451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Stretching sopra la testa</a:t>
            </a:r>
            <a:endParaRPr lang="en-US" sz="1646" dirty="0"/>
          </a:p>
        </p:txBody>
      </p:sp>
      <p:sp>
        <p:nvSpPr>
          <p:cNvPr id="23" name="Text 3"/>
          <p:cNvSpPr/>
          <p:nvPr/>
        </p:nvSpPr>
        <p:spPr>
          <a:xfrm>
            <a:off x="762000" y="23622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Posizione iniziale:</a:t>
            </a:r>
            <a:endParaRPr lang="en-US" sz="1120" dirty="0"/>
          </a:p>
        </p:txBody>
      </p:sp>
      <p:sp>
        <p:nvSpPr>
          <p:cNvPr id="24" name="Text 4"/>
          <p:cNvSpPr/>
          <p:nvPr/>
        </p:nvSpPr>
        <p:spPr>
          <a:xfrm>
            <a:off x="762000" y="25908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o stare in piedi con la schiena dritta.</a:t>
            </a:r>
            <a:endParaRPr lang="en-US" sz="1120" dirty="0"/>
          </a:p>
        </p:txBody>
      </p:sp>
      <p:sp>
        <p:nvSpPr>
          <p:cNvPr id="25" name="Text 5"/>
          <p:cNvSpPr/>
          <p:nvPr/>
        </p:nvSpPr>
        <p:spPr>
          <a:xfrm>
            <a:off x="762000" y="30480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Movimento:</a:t>
            </a:r>
            <a:endParaRPr lang="en-US" sz="1120" dirty="0"/>
          </a:p>
        </p:txBody>
      </p:sp>
      <p:sp>
        <p:nvSpPr>
          <p:cNvPr id="26" name="Text 6"/>
          <p:cNvSpPr/>
          <p:nvPr/>
        </p:nvSpPr>
        <p:spPr>
          <a:xfrm>
            <a:off x="762000" y="3276600"/>
            <a:ext cx="495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Sollevare lentamente entrambe le braccia sopra la testa, unendo le mani o incrociando le dita.</a:t>
            </a:r>
            <a:endParaRPr lang="en-US" sz="1120" dirty="0"/>
          </a:p>
        </p:txBody>
      </p:sp>
      <p:sp>
        <p:nvSpPr>
          <p:cNvPr id="27" name="Text 7"/>
          <p:cNvSpPr/>
          <p:nvPr/>
        </p:nvSpPr>
        <p:spPr>
          <a:xfrm>
            <a:off x="762000" y="39624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Allungamento:</a:t>
            </a:r>
            <a:endParaRPr lang="en-US" sz="1120" dirty="0"/>
          </a:p>
        </p:txBody>
      </p:sp>
      <p:sp>
        <p:nvSpPr>
          <p:cNvPr id="28" name="Text 8"/>
          <p:cNvSpPr/>
          <p:nvPr/>
        </p:nvSpPr>
        <p:spPr>
          <a:xfrm>
            <a:off x="762000" y="4191000"/>
            <a:ext cx="495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Allungarsi delicatamente verso l'alto, come se si volesse toccare il soffitto, mantenendo le spalle rilassate e lontane dalle orecchie.</a:t>
            </a:r>
            <a:endParaRPr lang="en-US" sz="1120" dirty="0"/>
          </a:p>
        </p:txBody>
      </p:sp>
      <p:sp>
        <p:nvSpPr>
          <p:cNvPr id="29" name="Text 9"/>
          <p:cNvSpPr/>
          <p:nvPr/>
        </p:nvSpPr>
        <p:spPr>
          <a:xfrm>
            <a:off x="762000" y="48768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Durata:</a:t>
            </a:r>
            <a:endParaRPr lang="en-US" sz="1120" dirty="0"/>
          </a:p>
        </p:txBody>
      </p:sp>
      <p:sp>
        <p:nvSpPr>
          <p:cNvPr id="30" name="Text 10"/>
          <p:cNvSpPr/>
          <p:nvPr/>
        </p:nvSpPr>
        <p:spPr>
          <a:xfrm>
            <a:off x="762000" y="5105400"/>
            <a:ext cx="544830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la posizione per 5-10 secondi, respirando profondamente.</a:t>
            </a:r>
            <a:endParaRPr lang="en-US" sz="1120" dirty="0"/>
          </a:p>
        </p:txBody>
      </p:sp>
      <p:sp>
        <p:nvSpPr>
          <p:cNvPr id="31" name="Text 11"/>
          <p:cNvSpPr/>
          <p:nvPr/>
        </p:nvSpPr>
        <p:spPr>
          <a:xfrm>
            <a:off x="723900" y="5524500"/>
            <a:ext cx="23713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57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 la flessibilità delle spalle</a:t>
            </a:r>
            <a:endParaRPr lang="en-US" sz="980" dirty="0"/>
          </a:p>
        </p:txBody>
      </p:sp>
      <p:sp>
        <p:nvSpPr>
          <p:cNvPr id="32" name="Text 12"/>
          <p:cNvSpPr/>
          <p:nvPr/>
        </p:nvSpPr>
        <p:spPr>
          <a:xfrm>
            <a:off x="2955875" y="5524500"/>
            <a:ext cx="2289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57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Aumenta la mobilità dei braccia</a:t>
            </a:r>
            <a:endParaRPr lang="en-US" sz="980" dirty="0"/>
          </a:p>
        </p:txBody>
      </p:sp>
      <p:sp>
        <p:nvSpPr>
          <p:cNvPr id="33" name="Text 13"/>
          <p:cNvSpPr/>
          <p:nvPr/>
        </p:nvSpPr>
        <p:spPr>
          <a:xfrm>
            <a:off x="6819900" y="1866900"/>
            <a:ext cx="31576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Stretching davanti al petto</a:t>
            </a:r>
            <a:endParaRPr lang="en-US" sz="1646" dirty="0"/>
          </a:p>
        </p:txBody>
      </p:sp>
      <p:sp>
        <p:nvSpPr>
          <p:cNvPr id="34" name="Text 14"/>
          <p:cNvSpPr/>
          <p:nvPr/>
        </p:nvSpPr>
        <p:spPr>
          <a:xfrm>
            <a:off x="6629400" y="23622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Posizione iniziale:</a:t>
            </a:r>
            <a:endParaRPr lang="en-US" sz="1120" dirty="0"/>
          </a:p>
        </p:txBody>
      </p:sp>
      <p:sp>
        <p:nvSpPr>
          <p:cNvPr id="35" name="Text 15"/>
          <p:cNvSpPr/>
          <p:nvPr/>
        </p:nvSpPr>
        <p:spPr>
          <a:xfrm>
            <a:off x="6629400" y="25908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o stare in piedi con la schiena dritta.</a:t>
            </a:r>
            <a:endParaRPr lang="en-US" sz="1120" dirty="0"/>
          </a:p>
        </p:txBody>
      </p:sp>
      <p:sp>
        <p:nvSpPr>
          <p:cNvPr id="36" name="Text 16"/>
          <p:cNvSpPr/>
          <p:nvPr/>
        </p:nvSpPr>
        <p:spPr>
          <a:xfrm>
            <a:off x="6629400" y="30480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Movimento:</a:t>
            </a:r>
            <a:endParaRPr lang="en-US" sz="1120" dirty="0"/>
          </a:p>
        </p:txBody>
      </p:sp>
      <p:sp>
        <p:nvSpPr>
          <p:cNvPr id="37" name="Text 17"/>
          <p:cNvSpPr/>
          <p:nvPr/>
        </p:nvSpPr>
        <p:spPr>
          <a:xfrm>
            <a:off x="6629400" y="3276600"/>
            <a:ext cx="4953000" cy="4407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Portare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mano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sulla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spalla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opposta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usando l'altra mano per tirare delicatamente il gomito verso il corpo.</a:t>
            </a:r>
            <a:endParaRPr lang="en-US" sz="1120" dirty="0"/>
          </a:p>
        </p:txBody>
      </p:sp>
      <p:sp>
        <p:nvSpPr>
          <p:cNvPr id="38" name="Text 18"/>
          <p:cNvSpPr/>
          <p:nvPr/>
        </p:nvSpPr>
        <p:spPr>
          <a:xfrm>
            <a:off x="6629400" y="39624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Allungamento:</a:t>
            </a:r>
            <a:endParaRPr lang="en-US" sz="1120" dirty="0"/>
          </a:p>
        </p:txBody>
      </p:sp>
      <p:sp>
        <p:nvSpPr>
          <p:cNvPr id="39" name="Text 19"/>
          <p:cNvSpPr/>
          <p:nvPr/>
        </p:nvSpPr>
        <p:spPr>
          <a:xfrm>
            <a:off x="6629400" y="4191000"/>
            <a:ext cx="495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la posizione per 5-10 secondi,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sentendo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l'allungamento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nella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posteriore</a:t>
            </a: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del braccio.</a:t>
            </a:r>
            <a:endParaRPr lang="en-US" sz="1120" dirty="0"/>
          </a:p>
        </p:txBody>
      </p:sp>
      <p:sp>
        <p:nvSpPr>
          <p:cNvPr id="40" name="Text 20"/>
          <p:cNvSpPr/>
          <p:nvPr/>
        </p:nvSpPr>
        <p:spPr>
          <a:xfrm>
            <a:off x="6629400" y="48768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Ripetizione:</a:t>
            </a:r>
            <a:endParaRPr lang="en-US" sz="1120" dirty="0"/>
          </a:p>
        </p:txBody>
      </p:sp>
      <p:sp>
        <p:nvSpPr>
          <p:cNvPr id="41" name="Text 21"/>
          <p:cNvSpPr/>
          <p:nvPr/>
        </p:nvSpPr>
        <p:spPr>
          <a:xfrm>
            <a:off x="6629400" y="5105400"/>
            <a:ext cx="544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Rilasciare e ripetere con l'altro braccio.</a:t>
            </a:r>
            <a:endParaRPr lang="en-US" sz="1120" dirty="0"/>
          </a:p>
        </p:txBody>
      </p:sp>
      <p:sp>
        <p:nvSpPr>
          <p:cNvPr id="42" name="Text 22"/>
          <p:cNvSpPr/>
          <p:nvPr/>
        </p:nvSpPr>
        <p:spPr>
          <a:xfrm>
            <a:off x="6591300" y="5524500"/>
            <a:ext cx="21184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57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Rilassa i muscoli della spalla</a:t>
            </a:r>
            <a:endParaRPr lang="en-US" sz="980" dirty="0"/>
          </a:p>
        </p:txBody>
      </p:sp>
      <p:sp>
        <p:nvSpPr>
          <p:cNvPr id="43" name="Text 23"/>
          <p:cNvSpPr/>
          <p:nvPr/>
        </p:nvSpPr>
        <p:spPr>
          <a:xfrm>
            <a:off x="8593336" y="5524500"/>
            <a:ext cx="180884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57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Aumenta la circolazione</a:t>
            </a:r>
            <a:endParaRPr lang="en-US" sz="980" dirty="0"/>
          </a:p>
        </p:txBody>
      </p:sp>
      <p:sp>
        <p:nvSpPr>
          <p:cNvPr id="44" name="Text 24"/>
          <p:cNvSpPr/>
          <p:nvPr/>
        </p:nvSpPr>
        <p:spPr>
          <a:xfrm>
            <a:off x="-190500" y="62484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Ricorda: eseguire questi esercizi lentamente e senza forza, concentrandoti sulla respirazione e sul rilassamento.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076450"/>
            <a:ext cx="6858000" cy="876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22885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3" y="2362200"/>
            <a:ext cx="142875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181350"/>
            <a:ext cx="6858000" cy="876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33375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3467100"/>
            <a:ext cx="22860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286250"/>
            <a:ext cx="6858000" cy="8763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438650"/>
            <a:ext cx="5715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50" y="4572000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400" y="1314450"/>
            <a:ext cx="4495800" cy="419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0" y="27622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0" y="325755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0" y="36385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0" y="4362450"/>
            <a:ext cx="4038600" cy="9144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Introduzione: Muoversi per Vivere Meglio</a:t>
            </a:r>
            <a:endParaRPr lang="en-US" sz="1646" dirty="0"/>
          </a:p>
        </p:txBody>
      </p:sp>
      <p:sp>
        <p:nvSpPr>
          <p:cNvPr id="20" name="Text 1"/>
          <p:cNvSpPr/>
          <p:nvPr/>
        </p:nvSpPr>
        <p:spPr>
          <a:xfrm>
            <a:off x="304800" y="1314450"/>
            <a:ext cx="6858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L'attività fisica regolare è un pilastro fondamentale per mantenere e migliorare la qualità della vita nella terza età.</a:t>
            </a:r>
            <a:endParaRPr lang="en-US" sz="1380" dirty="0"/>
          </a:p>
        </p:txBody>
      </p:sp>
      <p:sp>
        <p:nvSpPr>
          <p:cNvPr id="21" name="Text 2"/>
          <p:cNvSpPr/>
          <p:nvPr/>
        </p:nvSpPr>
        <p:spPr>
          <a:xfrm>
            <a:off x="1171575" y="2266950"/>
            <a:ext cx="550789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Preservare l'autonomia</a:t>
            </a:r>
            <a:endParaRPr lang="en-US" sz="1260" dirty="0"/>
          </a:p>
        </p:txBody>
      </p:sp>
      <p:sp>
        <p:nvSpPr>
          <p:cNvPr id="22" name="Text 3"/>
          <p:cNvSpPr/>
          <p:nvPr/>
        </p:nvSpPr>
        <p:spPr>
          <a:xfrm>
            <a:off x="1171575" y="2533650"/>
            <a:ext cx="550789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la capacità di svolgere le attività quotidiane indipendentemente</a:t>
            </a:r>
            <a:endParaRPr lang="en-US" sz="1120" dirty="0"/>
          </a:p>
        </p:txBody>
      </p:sp>
      <p:sp>
        <p:nvSpPr>
          <p:cNvPr id="23" name="Text 4"/>
          <p:cNvSpPr/>
          <p:nvPr/>
        </p:nvSpPr>
        <p:spPr>
          <a:xfrm>
            <a:off x="1171575" y="3371850"/>
            <a:ext cx="540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Garantire la sicurezza</a:t>
            </a:r>
            <a:endParaRPr lang="en-US" sz="1260" dirty="0"/>
          </a:p>
        </p:txBody>
      </p:sp>
      <p:sp>
        <p:nvSpPr>
          <p:cNvPr id="24" name="Text 5"/>
          <p:cNvSpPr/>
          <p:nvPr/>
        </p:nvSpPr>
        <p:spPr>
          <a:xfrm>
            <a:off x="1171575" y="3638550"/>
            <a:ext cx="5404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Ridurre il rischio di cadute e infortuni grazie a migliorata equilibrio e forza</a:t>
            </a:r>
            <a:endParaRPr lang="en-US" sz="1120" dirty="0"/>
          </a:p>
        </p:txBody>
      </p:sp>
      <p:sp>
        <p:nvSpPr>
          <p:cNvPr id="25" name="Text 6"/>
          <p:cNvSpPr/>
          <p:nvPr/>
        </p:nvSpPr>
        <p:spPr>
          <a:xfrm>
            <a:off x="1171575" y="4476750"/>
            <a:ext cx="432360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Promuovere il benessere</a:t>
            </a:r>
            <a:endParaRPr lang="en-US" sz="1260" dirty="0"/>
          </a:p>
        </p:txBody>
      </p:sp>
      <p:sp>
        <p:nvSpPr>
          <p:cNvPr id="26" name="Text 7"/>
          <p:cNvSpPr/>
          <p:nvPr/>
        </p:nvSpPr>
        <p:spPr>
          <a:xfrm>
            <a:off x="1171575" y="4743450"/>
            <a:ext cx="43236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Migliorare la qualità della vita quotidiana e ridurre lo stress</a:t>
            </a:r>
            <a:endParaRPr lang="en-US" sz="1120" dirty="0"/>
          </a:p>
        </p:txBody>
      </p:sp>
      <p:sp>
        <p:nvSpPr>
          <p:cNvPr id="27" name="Text 8"/>
          <p:cNvSpPr/>
          <p:nvPr/>
        </p:nvSpPr>
        <p:spPr>
          <a:xfrm>
            <a:off x="7620000" y="1543050"/>
            <a:ext cx="4038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Consigli dell'Organizzazione Mondiale della Sanità</a:t>
            </a:r>
            <a:endParaRPr lang="en-US" sz="1380" dirty="0"/>
          </a:p>
        </p:txBody>
      </p:sp>
      <p:sp>
        <p:nvSpPr>
          <p:cNvPr id="28" name="Text 9"/>
          <p:cNvSpPr/>
          <p:nvPr/>
        </p:nvSpPr>
        <p:spPr>
          <a:xfrm>
            <a:off x="7620000" y="2228850"/>
            <a:ext cx="4442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mantenere una buona salute e qualità di vita:</a:t>
            </a:r>
            <a:endParaRPr lang="en-US" sz="1120" dirty="0"/>
          </a:p>
        </p:txBody>
      </p:sp>
      <p:sp>
        <p:nvSpPr>
          <p:cNvPr id="29" name="Text 10"/>
          <p:cNvSpPr/>
          <p:nvPr/>
        </p:nvSpPr>
        <p:spPr>
          <a:xfrm>
            <a:off x="7848600" y="2609850"/>
            <a:ext cx="381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Almeno 150 minuti di attività fisica aerobica di moderata intensità a settimana</a:t>
            </a:r>
            <a:endParaRPr lang="en-US" sz="1120" dirty="0"/>
          </a:p>
        </p:txBody>
      </p:sp>
      <p:sp>
        <p:nvSpPr>
          <p:cNvPr id="30" name="Text 11"/>
          <p:cNvSpPr/>
          <p:nvPr/>
        </p:nvSpPr>
        <p:spPr>
          <a:xfrm>
            <a:off x="7848600" y="3219450"/>
            <a:ext cx="2577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Attività di rafforzamento muscolare</a:t>
            </a:r>
            <a:endParaRPr lang="en-US" sz="1120" dirty="0"/>
          </a:p>
        </p:txBody>
      </p:sp>
      <p:sp>
        <p:nvSpPr>
          <p:cNvPr id="31" name="Text 12"/>
          <p:cNvSpPr/>
          <p:nvPr/>
        </p:nvSpPr>
        <p:spPr>
          <a:xfrm>
            <a:off x="7848600" y="3600450"/>
            <a:ext cx="231470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Specifici esercizi per l'equilibrio</a:t>
            </a:r>
            <a:endParaRPr lang="en-US" sz="1120" dirty="0"/>
          </a:p>
        </p:txBody>
      </p:sp>
      <p:sp>
        <p:nvSpPr>
          <p:cNvPr id="32" name="Text 13"/>
          <p:cNvSpPr/>
          <p:nvPr/>
        </p:nvSpPr>
        <p:spPr>
          <a:xfrm>
            <a:off x="7418070" y="4057650"/>
            <a:ext cx="4442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Attività settimanale consigliata</a:t>
            </a:r>
            <a:endParaRPr lang="en-US" sz="11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81100"/>
            <a:ext cx="5600700" cy="5181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409700"/>
            <a:ext cx="3619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857500"/>
            <a:ext cx="51435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93370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3352800"/>
            <a:ext cx="5143500" cy="609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429000"/>
            <a:ext cx="228600" cy="228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076700"/>
            <a:ext cx="51435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152900"/>
            <a:ext cx="228600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572000"/>
            <a:ext cx="51435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648200"/>
            <a:ext cx="228600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181100"/>
            <a:ext cx="5600700" cy="5181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1409700"/>
            <a:ext cx="180975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8900" y="2857500"/>
            <a:ext cx="5143500" cy="381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2933700"/>
            <a:ext cx="228600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8900" y="3352800"/>
            <a:ext cx="5143500" cy="381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3429000"/>
            <a:ext cx="228600" cy="228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900" y="3848100"/>
            <a:ext cx="5143500" cy="609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5100" y="3924300"/>
            <a:ext cx="228600" cy="228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900" y="4572000"/>
            <a:ext cx="5143500" cy="609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5100" y="4648200"/>
            <a:ext cx="228600" cy="2286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8900" y="5295900"/>
            <a:ext cx="5143500" cy="3810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5372100"/>
            <a:ext cx="228600" cy="2286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Gambe e Piedi</a:t>
            </a:r>
            <a:endParaRPr lang="en-US" sz="2426" dirty="0"/>
          </a:p>
        </p:txBody>
      </p:sp>
      <p:sp>
        <p:nvSpPr>
          <p:cNvPr id="27" name="Text 1"/>
          <p:cNvSpPr/>
          <p:nvPr/>
        </p:nvSpPr>
        <p:spPr>
          <a:xfrm>
            <a:off x="1085850" y="1428750"/>
            <a:ext cx="283711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Flessione della Caviglia</a:t>
            </a:r>
            <a:endParaRPr lang="en-US" sz="1646" dirty="0"/>
          </a:p>
        </p:txBody>
      </p:sp>
      <p:sp>
        <p:nvSpPr>
          <p:cNvPr id="28" name="Text 2"/>
          <p:cNvSpPr/>
          <p:nvPr/>
        </p:nvSpPr>
        <p:spPr>
          <a:xfrm>
            <a:off x="609600" y="1905000"/>
            <a:ext cx="5143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Questo esercizio mira a migliorare la flessibilità delle caviglie e la circolazione negli arti inferiori.</a:t>
            </a:r>
            <a:endParaRPr lang="en-US" sz="1120" dirty="0"/>
          </a:p>
        </p:txBody>
      </p:sp>
      <p:sp>
        <p:nvSpPr>
          <p:cNvPr id="29" name="Text 3"/>
          <p:cNvSpPr/>
          <p:nvPr/>
        </p:nvSpPr>
        <p:spPr>
          <a:xfrm>
            <a:off x="609600" y="2514600"/>
            <a:ext cx="5657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Come eseguire:</a:t>
            </a:r>
            <a:endParaRPr lang="en-US" sz="1260" dirty="0"/>
          </a:p>
        </p:txBody>
      </p:sp>
      <p:sp>
        <p:nvSpPr>
          <p:cNvPr id="30" name="Text 4"/>
          <p:cNvSpPr/>
          <p:nvPr/>
        </p:nvSpPr>
        <p:spPr>
          <a:xfrm>
            <a:off x="757684" y="29337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20" dirty="0"/>
          </a:p>
        </p:txBody>
      </p:sp>
      <p:sp>
        <p:nvSpPr>
          <p:cNvPr id="31" name="Text 5"/>
          <p:cNvSpPr/>
          <p:nvPr/>
        </p:nvSpPr>
        <p:spPr>
          <a:xfrm>
            <a:off x="990600" y="2933700"/>
            <a:ext cx="37185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su una sedia con i piedi appoggiati a terra</a:t>
            </a:r>
            <a:endParaRPr lang="en-US" sz="1120" dirty="0"/>
          </a:p>
        </p:txBody>
      </p:sp>
      <p:sp>
        <p:nvSpPr>
          <p:cNvPr id="32" name="Text 6"/>
          <p:cNvSpPr/>
          <p:nvPr/>
        </p:nvSpPr>
        <p:spPr>
          <a:xfrm>
            <a:off x="757684" y="34290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20" dirty="0"/>
          </a:p>
        </p:txBody>
      </p:sp>
      <p:sp>
        <p:nvSpPr>
          <p:cNvPr id="33" name="Text 7"/>
          <p:cNvSpPr/>
          <p:nvPr/>
        </p:nvSpPr>
        <p:spPr>
          <a:xfrm>
            <a:off x="990600" y="3429000"/>
            <a:ext cx="4686300" cy="4407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Sollevare lentamente la punta di un piede mantenendo il tallone a terra,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successivamente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sollevare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il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tallone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mantenendo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punta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 terra</a:t>
            </a:r>
            <a:endParaRPr lang="en-US" sz="1120" dirty="0"/>
          </a:p>
        </p:txBody>
      </p:sp>
      <p:sp>
        <p:nvSpPr>
          <p:cNvPr id="34" name="Text 8"/>
          <p:cNvSpPr/>
          <p:nvPr/>
        </p:nvSpPr>
        <p:spPr>
          <a:xfrm>
            <a:off x="757684" y="41529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20" dirty="0"/>
          </a:p>
        </p:txBody>
      </p:sp>
      <p:sp>
        <p:nvSpPr>
          <p:cNvPr id="35" name="Text 9"/>
          <p:cNvSpPr/>
          <p:nvPr/>
        </p:nvSpPr>
        <p:spPr>
          <a:xfrm>
            <a:off x="990600" y="4152900"/>
            <a:ext cx="5032474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entrambe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 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posizioni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5 secondi, quindi abbassare lentamente</a:t>
            </a:r>
            <a:endParaRPr lang="en-US" sz="1120" dirty="0"/>
          </a:p>
        </p:txBody>
      </p:sp>
      <p:sp>
        <p:nvSpPr>
          <p:cNvPr id="36" name="Text 10"/>
          <p:cNvSpPr/>
          <p:nvPr/>
        </p:nvSpPr>
        <p:spPr>
          <a:xfrm>
            <a:off x="757684" y="46482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20" dirty="0"/>
          </a:p>
        </p:txBody>
      </p:sp>
      <p:sp>
        <p:nvSpPr>
          <p:cNvPr id="37" name="Text 11"/>
          <p:cNvSpPr/>
          <p:nvPr/>
        </p:nvSpPr>
        <p:spPr>
          <a:xfrm>
            <a:off x="990600" y="4648200"/>
            <a:ext cx="252556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 5-10 volte per ogni piede</a:t>
            </a:r>
            <a:endParaRPr lang="en-US" sz="1120" dirty="0"/>
          </a:p>
        </p:txBody>
      </p:sp>
      <p:sp>
        <p:nvSpPr>
          <p:cNvPr id="38" name="Text 12"/>
          <p:cNvSpPr/>
          <p:nvPr/>
        </p:nvSpPr>
        <p:spPr>
          <a:xfrm>
            <a:off x="723900" y="5895975"/>
            <a:ext cx="144163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highlight>
                  <a:srgbClr val="2E7D32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Migliora flessibilità</a:t>
            </a:r>
            <a:endParaRPr lang="en-US" sz="980" dirty="0"/>
          </a:p>
        </p:txBody>
      </p:sp>
      <p:sp>
        <p:nvSpPr>
          <p:cNvPr id="39" name="Text 13"/>
          <p:cNvSpPr/>
          <p:nvPr/>
        </p:nvSpPr>
        <p:spPr>
          <a:xfrm>
            <a:off x="2153096" y="5895975"/>
            <a:ext cx="16539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highlight>
                  <a:srgbClr val="2E7D32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Aumenta circolazione</a:t>
            </a:r>
            <a:endParaRPr lang="en-US" sz="980" dirty="0"/>
          </a:p>
        </p:txBody>
      </p:sp>
      <p:sp>
        <p:nvSpPr>
          <p:cNvPr id="40" name="Text 14"/>
          <p:cNvSpPr/>
          <p:nvPr/>
        </p:nvSpPr>
        <p:spPr>
          <a:xfrm>
            <a:off x="6734175" y="1428750"/>
            <a:ext cx="335312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Contrazione dei Quadricipiti</a:t>
            </a:r>
            <a:endParaRPr lang="en-US" sz="1646" dirty="0"/>
          </a:p>
        </p:txBody>
      </p:sp>
      <p:sp>
        <p:nvSpPr>
          <p:cNvPr id="41" name="Text 15"/>
          <p:cNvSpPr/>
          <p:nvPr/>
        </p:nvSpPr>
        <p:spPr>
          <a:xfrm>
            <a:off x="6438900" y="1905000"/>
            <a:ext cx="5143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Questo esercizio rafforza i muscoli della coscia senza sollecitare le articolazioni del ginocchio.</a:t>
            </a:r>
            <a:endParaRPr lang="en-US" sz="1120" dirty="0"/>
          </a:p>
        </p:txBody>
      </p:sp>
      <p:sp>
        <p:nvSpPr>
          <p:cNvPr id="42" name="Text 16"/>
          <p:cNvSpPr/>
          <p:nvPr/>
        </p:nvSpPr>
        <p:spPr>
          <a:xfrm>
            <a:off x="6438900" y="2514600"/>
            <a:ext cx="5657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Come eseguire:</a:t>
            </a:r>
            <a:endParaRPr lang="en-US" sz="1260" dirty="0"/>
          </a:p>
        </p:txBody>
      </p:sp>
      <p:sp>
        <p:nvSpPr>
          <p:cNvPr id="43" name="Text 17"/>
          <p:cNvSpPr/>
          <p:nvPr/>
        </p:nvSpPr>
        <p:spPr>
          <a:xfrm>
            <a:off x="6586984" y="29337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20" dirty="0"/>
          </a:p>
        </p:txBody>
      </p:sp>
      <p:sp>
        <p:nvSpPr>
          <p:cNvPr id="44" name="Text 18"/>
          <p:cNvSpPr/>
          <p:nvPr/>
        </p:nvSpPr>
        <p:spPr>
          <a:xfrm>
            <a:off x="6819900" y="2933700"/>
            <a:ext cx="39608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su una sedia, estendere una gamba in avanti</a:t>
            </a:r>
            <a:endParaRPr lang="en-US" sz="1120" dirty="0"/>
          </a:p>
        </p:txBody>
      </p:sp>
      <p:sp>
        <p:nvSpPr>
          <p:cNvPr id="45" name="Text 19"/>
          <p:cNvSpPr/>
          <p:nvPr/>
        </p:nvSpPr>
        <p:spPr>
          <a:xfrm>
            <a:off x="6586984" y="34290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20" dirty="0"/>
          </a:p>
        </p:txBody>
      </p:sp>
      <p:sp>
        <p:nvSpPr>
          <p:cNvPr id="46" name="Text 20"/>
          <p:cNvSpPr/>
          <p:nvPr/>
        </p:nvSpPr>
        <p:spPr>
          <a:xfrm>
            <a:off x="6819900" y="3429000"/>
            <a:ext cx="1994163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Sollevare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punta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del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piede</a:t>
            </a:r>
            <a:endParaRPr lang="en-US" sz="1120" dirty="0"/>
          </a:p>
        </p:txBody>
      </p:sp>
      <p:sp>
        <p:nvSpPr>
          <p:cNvPr id="47" name="Text 21"/>
          <p:cNvSpPr/>
          <p:nvPr/>
        </p:nvSpPr>
        <p:spPr>
          <a:xfrm>
            <a:off x="6586984" y="39243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20" dirty="0"/>
          </a:p>
        </p:txBody>
      </p:sp>
      <p:sp>
        <p:nvSpPr>
          <p:cNvPr id="48" name="Text 22"/>
          <p:cNvSpPr/>
          <p:nvPr/>
        </p:nvSpPr>
        <p:spPr>
          <a:xfrm>
            <a:off x="6819900" y="3924300"/>
            <a:ext cx="468630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Contrarre i muscoli della coscia come a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bloccare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rotula</a:t>
            </a:r>
            <a:endParaRPr lang="en-US" sz="1120" dirty="0"/>
          </a:p>
        </p:txBody>
      </p:sp>
      <p:sp>
        <p:nvSpPr>
          <p:cNvPr id="49" name="Text 23"/>
          <p:cNvSpPr/>
          <p:nvPr/>
        </p:nvSpPr>
        <p:spPr>
          <a:xfrm>
            <a:off x="6586984" y="46482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20" dirty="0"/>
          </a:p>
        </p:txBody>
      </p:sp>
      <p:sp>
        <p:nvSpPr>
          <p:cNvPr id="50" name="Text 24"/>
          <p:cNvSpPr/>
          <p:nvPr/>
        </p:nvSpPr>
        <p:spPr>
          <a:xfrm>
            <a:off x="6819900" y="4648200"/>
            <a:ext cx="4686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la contrazione per 5-10 secondi, quindi rilassare lentamente</a:t>
            </a:r>
            <a:endParaRPr lang="en-US" sz="1120" dirty="0"/>
          </a:p>
        </p:txBody>
      </p:sp>
      <p:sp>
        <p:nvSpPr>
          <p:cNvPr id="51" name="Text 25"/>
          <p:cNvSpPr/>
          <p:nvPr/>
        </p:nvSpPr>
        <p:spPr>
          <a:xfrm>
            <a:off x="6586984" y="5372100"/>
            <a:ext cx="2514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20" dirty="0"/>
          </a:p>
        </p:txBody>
      </p:sp>
      <p:sp>
        <p:nvSpPr>
          <p:cNvPr id="52" name="Text 26"/>
          <p:cNvSpPr/>
          <p:nvPr/>
        </p:nvSpPr>
        <p:spPr>
          <a:xfrm>
            <a:off x="6819900" y="5372100"/>
            <a:ext cx="26280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Ripetere 5-10 volte per ogni gamba</a:t>
            </a:r>
            <a:endParaRPr lang="en-US" sz="1120" dirty="0"/>
          </a:p>
        </p:txBody>
      </p:sp>
      <p:sp>
        <p:nvSpPr>
          <p:cNvPr id="53" name="Text 27"/>
          <p:cNvSpPr/>
          <p:nvPr/>
        </p:nvSpPr>
        <p:spPr>
          <a:xfrm>
            <a:off x="6553200" y="5895975"/>
            <a:ext cx="13412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highlight>
                  <a:srgbClr val="2E7D32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Rafforza muscoli</a:t>
            </a:r>
            <a:endParaRPr lang="en-US" sz="980" dirty="0"/>
          </a:p>
        </p:txBody>
      </p:sp>
      <p:sp>
        <p:nvSpPr>
          <p:cNvPr id="54" name="Text 28"/>
          <p:cNvSpPr/>
          <p:nvPr/>
        </p:nvSpPr>
        <p:spPr>
          <a:xfrm>
            <a:off x="7891165" y="5895975"/>
            <a:ext cx="1401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highlight>
                  <a:srgbClr val="2E7D32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Mantiene mobilità</a:t>
            </a:r>
            <a:endParaRPr lang="en-US" sz="980" dirty="0"/>
          </a:p>
        </p:txBody>
      </p:sp>
      <p:sp>
        <p:nvSpPr>
          <p:cNvPr id="55" name="Text 29"/>
          <p:cNvSpPr/>
          <p:nvPr/>
        </p:nvSpPr>
        <p:spPr>
          <a:xfrm>
            <a:off x="-190500" y="65913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Ricorda: eseguire questi esercizi lentamente e senza dolore. Ascoltare sempre il proprio corpo.</a:t>
            </a:r>
            <a:endParaRPr lang="en-US" sz="112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28825"/>
            <a:ext cx="5600700" cy="1143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257425"/>
            <a:ext cx="22860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028825"/>
            <a:ext cx="5600700" cy="1143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257425"/>
            <a:ext cx="200025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00425"/>
            <a:ext cx="5600700" cy="1143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3629025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400425"/>
            <a:ext cx="5600700" cy="1143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3629025"/>
            <a:ext cx="257175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4848225"/>
            <a:ext cx="11430000" cy="1066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6026" y="5105400"/>
            <a:ext cx="17145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4524" y="5105400"/>
            <a:ext cx="171450" cy="1905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Conclusione e Benefici della Pratica Regolare</a:t>
            </a:r>
            <a:endParaRPr lang="en-US" sz="2426" dirty="0"/>
          </a:p>
        </p:txBody>
      </p:sp>
      <p:sp>
        <p:nvSpPr>
          <p:cNvPr id="17" name="Text 1"/>
          <p:cNvSpPr/>
          <p:nvPr/>
        </p:nvSpPr>
        <p:spPr>
          <a:xfrm>
            <a:off x="381000" y="1181100"/>
            <a:ext cx="11430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38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Integrare regolarmente gli esercizi di rilassamento muscolare nella routine quotidiana degli anziani offre numerosi benefici per il benessere fisico e mentale, contribuendo significativamente al mantenimento di una buona qualità della vita.</a:t>
            </a:r>
            <a:endParaRPr lang="en-US" sz="1380" dirty="0"/>
          </a:p>
        </p:txBody>
      </p:sp>
      <p:sp>
        <p:nvSpPr>
          <p:cNvPr id="18" name="Text 2"/>
          <p:cNvSpPr/>
          <p:nvPr/>
        </p:nvSpPr>
        <p:spPr>
          <a:xfrm>
            <a:off x="952500" y="2219325"/>
            <a:ext cx="53225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Riduzione dello stress</a:t>
            </a:r>
            <a:endParaRPr lang="en-US" sz="1260" dirty="0"/>
          </a:p>
        </p:txBody>
      </p:sp>
      <p:sp>
        <p:nvSpPr>
          <p:cNvPr id="19" name="Text 3"/>
          <p:cNvSpPr/>
          <p:nvPr/>
        </p:nvSpPr>
        <p:spPr>
          <a:xfrm>
            <a:off x="952500" y="2524125"/>
            <a:ext cx="4838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pratica costante aiuta a gestire lo stress e l'ansia, promuovendo una maggiore calma mentale.</a:t>
            </a:r>
            <a:endParaRPr lang="en-US" sz="1120" dirty="0"/>
          </a:p>
        </p:txBody>
      </p:sp>
      <p:sp>
        <p:nvSpPr>
          <p:cNvPr id="20" name="Text 4"/>
          <p:cNvSpPr/>
          <p:nvPr/>
        </p:nvSpPr>
        <p:spPr>
          <a:xfrm>
            <a:off x="6753225" y="2219325"/>
            <a:ext cx="535400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Miglioramento della flessibilità</a:t>
            </a:r>
            <a:endParaRPr lang="en-US" sz="1260" dirty="0"/>
          </a:p>
        </p:txBody>
      </p:sp>
      <p:sp>
        <p:nvSpPr>
          <p:cNvPr id="21" name="Text 5"/>
          <p:cNvSpPr/>
          <p:nvPr/>
        </p:nvSpPr>
        <p:spPr>
          <a:xfrm>
            <a:off x="6753225" y="2524125"/>
            <a:ext cx="48672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esercizi migliorano la flessibilità articolare, aumentando la gamma di movimento nelle articolazioni.</a:t>
            </a:r>
            <a:endParaRPr lang="en-US" sz="1120" dirty="0"/>
          </a:p>
        </p:txBody>
      </p:sp>
      <p:sp>
        <p:nvSpPr>
          <p:cNvPr id="22" name="Text 6"/>
          <p:cNvSpPr/>
          <p:nvPr/>
        </p:nvSpPr>
        <p:spPr>
          <a:xfrm>
            <a:off x="952500" y="3590925"/>
            <a:ext cx="53225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Diminuzione della tensione</a:t>
            </a:r>
            <a:endParaRPr lang="en-US" sz="1260" dirty="0"/>
          </a:p>
        </p:txBody>
      </p:sp>
      <p:sp>
        <p:nvSpPr>
          <p:cNvPr id="23" name="Text 7"/>
          <p:cNvSpPr/>
          <p:nvPr/>
        </p:nvSpPr>
        <p:spPr>
          <a:xfrm>
            <a:off x="952500" y="3895725"/>
            <a:ext cx="4838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Rilassano i muscoli tesi e doloranti, riducendo la tensione muscolare accumulata.</a:t>
            </a:r>
            <a:endParaRPr lang="en-US" sz="1120" dirty="0"/>
          </a:p>
        </p:txBody>
      </p:sp>
      <p:sp>
        <p:nvSpPr>
          <p:cNvPr id="24" name="Text 8"/>
          <p:cNvSpPr/>
          <p:nvPr/>
        </p:nvSpPr>
        <p:spPr>
          <a:xfrm>
            <a:off x="6810375" y="3590925"/>
            <a:ext cx="529113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Promozione della maggiore autonomia</a:t>
            </a:r>
            <a:endParaRPr lang="en-US" sz="1260" dirty="0"/>
          </a:p>
        </p:txBody>
      </p:sp>
      <p:sp>
        <p:nvSpPr>
          <p:cNvPr id="25" name="Text 9"/>
          <p:cNvSpPr/>
          <p:nvPr/>
        </p:nvSpPr>
        <p:spPr>
          <a:xfrm>
            <a:off x="6810375" y="3895725"/>
            <a:ext cx="48101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Contribuiscono a mantenere la capacità di autogestione e a promuovere un senso generale di benessere.</a:t>
            </a:r>
            <a:endParaRPr lang="en-US" sz="1120" dirty="0"/>
          </a:p>
        </p:txBody>
      </p:sp>
      <p:sp>
        <p:nvSpPr>
          <p:cNvPr id="26" name="Text 10"/>
          <p:cNvSpPr/>
          <p:nvPr/>
        </p:nvSpPr>
        <p:spPr>
          <a:xfrm>
            <a:off x="60960" y="5076825"/>
            <a:ext cx="120700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Incoraggiamo vivamente a fare di questi esercizi una parte integrante della giornata</a:t>
            </a:r>
            <a:endParaRPr lang="en-US" sz="1380" dirty="0"/>
          </a:p>
        </p:txBody>
      </p:sp>
      <p:sp>
        <p:nvSpPr>
          <p:cNvPr id="27" name="Text 11"/>
          <p:cNvSpPr/>
          <p:nvPr/>
        </p:nvSpPr>
        <p:spPr>
          <a:xfrm>
            <a:off x="60960" y="5419725"/>
            <a:ext cx="120700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pratica costante di questi semplici movimenti contribuisce significativamente al mantenimento di una buona qualità della vita.</a:t>
            </a:r>
            <a:endParaRPr lang="en-US" sz="1260" dirty="0"/>
          </a:p>
        </p:txBody>
      </p:sp>
      <p:sp>
        <p:nvSpPr>
          <p:cNvPr id="28" name="Text 12"/>
          <p:cNvSpPr/>
          <p:nvPr/>
        </p:nvSpPr>
        <p:spPr>
          <a:xfrm>
            <a:off x="3554447" y="6248400"/>
            <a:ext cx="5330756" cy="2110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endParaRPr lang="en-US" sz="11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38250"/>
            <a:ext cx="5676900" cy="1638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142875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5" y="1562100"/>
            <a:ext cx="28575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238250"/>
            <a:ext cx="5676900" cy="1638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42875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675" y="1562100"/>
            <a:ext cx="2857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105150"/>
            <a:ext cx="5676900" cy="1638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329565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613" y="3429000"/>
            <a:ext cx="142875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105150"/>
            <a:ext cx="5676900" cy="1638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329565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2250" y="3429000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72050"/>
            <a:ext cx="5676900" cy="1638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00" y="516255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2463" y="5295900"/>
            <a:ext cx="257175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4972050"/>
            <a:ext cx="5676900" cy="1638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5162550"/>
            <a:ext cx="571500" cy="571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6538" y="5295900"/>
            <a:ext cx="200025" cy="304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6838950"/>
            <a:ext cx="11582400" cy="13716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590550" y="304800"/>
            <a:ext cx="12740640" cy="284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46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Introduzione</a:t>
            </a: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1646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Muoversi</a:t>
            </a: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Vivere Meglio</a:t>
            </a:r>
            <a:endParaRPr lang="en-US" sz="1646" dirty="0"/>
          </a:p>
        </p:txBody>
      </p:sp>
      <p:sp>
        <p:nvSpPr>
          <p:cNvPr id="24" name="Text 1"/>
          <p:cNvSpPr/>
          <p:nvPr/>
        </p:nvSpPr>
        <p:spPr>
          <a:xfrm>
            <a:off x="1219200" y="142875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l'Equilibrio</a:t>
            </a:r>
            <a:endParaRPr lang="en-US" sz="1260" dirty="0"/>
          </a:p>
        </p:txBody>
      </p:sp>
      <p:sp>
        <p:nvSpPr>
          <p:cNvPr id="25" name="Text 2"/>
          <p:cNvSpPr/>
          <p:nvPr/>
        </p:nvSpPr>
        <p:spPr>
          <a:xfrm>
            <a:off x="1219200" y="177165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esercizi di equilibrio sono cruciali per prevenire le cadute, una delle principali cause di infortuni negli anziani. Esercizi come "stare in piedi su un piede solo" e "camminata tacco-punta" migliorano la stabilità e la forza delle gambe.</a:t>
            </a:r>
            <a:endParaRPr lang="en-US" sz="1120" dirty="0"/>
          </a:p>
        </p:txBody>
      </p:sp>
      <p:sp>
        <p:nvSpPr>
          <p:cNvPr id="26" name="Text 3"/>
          <p:cNvSpPr/>
          <p:nvPr/>
        </p:nvSpPr>
        <p:spPr>
          <a:xfrm>
            <a:off x="7124700" y="142875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la Forza</a:t>
            </a:r>
            <a:endParaRPr lang="en-US" sz="1260" dirty="0"/>
          </a:p>
        </p:txBody>
      </p:sp>
      <p:sp>
        <p:nvSpPr>
          <p:cNvPr id="27" name="Text 4"/>
          <p:cNvSpPr/>
          <p:nvPr/>
        </p:nvSpPr>
        <p:spPr>
          <a:xfrm>
            <a:off x="7124700" y="177165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mantenimento della forza muscolare è vitale per sostenere il corpo e ridurre il rischio di lesioni. Esercizi come "alzarsi e sedersi da una sedia" e "sollevamento delle ginocchie" rafforzano i muscoli delle gambe e del core.</a:t>
            </a:r>
            <a:endParaRPr lang="en-US" sz="1120" dirty="0"/>
          </a:p>
        </p:txBody>
      </p:sp>
      <p:sp>
        <p:nvSpPr>
          <p:cNvPr id="28" name="Text 5"/>
          <p:cNvSpPr/>
          <p:nvPr/>
        </p:nvSpPr>
        <p:spPr>
          <a:xfrm>
            <a:off x="1219200" y="329565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Esercizi per la Mobilità</a:t>
            </a:r>
            <a:endParaRPr lang="en-US" sz="1260" dirty="0"/>
          </a:p>
        </p:txBody>
      </p:sp>
      <p:sp>
        <p:nvSpPr>
          <p:cNvPr id="29" name="Text 6"/>
          <p:cNvSpPr/>
          <p:nvPr/>
        </p:nvSpPr>
        <p:spPr>
          <a:xfrm>
            <a:off x="1219200" y="363855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mobilità articolare e la flessibilità sono essenziali per mantenere un'ampia gamma di movimento. Esercizi di stretching come "stretching del collo" e "stretching delle spalle" migliorano la circolazione e la flessibilità.</a:t>
            </a:r>
            <a:endParaRPr lang="en-US" sz="1120" dirty="0"/>
          </a:p>
        </p:txBody>
      </p:sp>
      <p:sp>
        <p:nvSpPr>
          <p:cNvPr id="30" name="Text 7"/>
          <p:cNvSpPr/>
          <p:nvPr/>
        </p:nvSpPr>
        <p:spPr>
          <a:xfrm>
            <a:off x="7124700" y="329565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Prevenzione delle Cadute</a:t>
            </a:r>
            <a:endParaRPr lang="en-US" sz="1260" dirty="0"/>
          </a:p>
        </p:txBody>
      </p:sp>
      <p:sp>
        <p:nvSpPr>
          <p:cNvPr id="31" name="Text 8"/>
          <p:cNvSpPr/>
          <p:nvPr/>
        </p:nvSpPr>
        <p:spPr>
          <a:xfrm>
            <a:off x="7124700" y="363855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cadute non sono un destino inevitabile dell'invecchiamento, ma un evento spesso prevenibile. La sicurezza domestica, il miglioramento della forza muscolare e dell'equilibrio sono fattori chiave per prevenire cadute e lesioni.</a:t>
            </a:r>
            <a:endParaRPr lang="en-US" sz="1120" dirty="0"/>
          </a:p>
        </p:txBody>
      </p:sp>
      <p:sp>
        <p:nvSpPr>
          <p:cNvPr id="32" name="Text 9"/>
          <p:cNvSpPr/>
          <p:nvPr/>
        </p:nvSpPr>
        <p:spPr>
          <a:xfrm>
            <a:off x="1219200" y="516255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Uso Corretto degli Ausili</a:t>
            </a:r>
            <a:endParaRPr lang="en-US" sz="1260" dirty="0"/>
          </a:p>
        </p:txBody>
      </p:sp>
      <p:sp>
        <p:nvSpPr>
          <p:cNvPr id="33" name="Text 10"/>
          <p:cNvSpPr/>
          <p:nvPr/>
        </p:nvSpPr>
        <p:spPr>
          <a:xfrm>
            <a:off x="1219200" y="550545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ausili per la deambulazione (bastoni, deambulatori, rollator) sono strumenti preziosi che permettono agli anziani di mantenere la propria indipendenza e sicurezza. Il loro utilizzo corretto è fondamentale per prevenire cadute e migliorare la qualità della vita.</a:t>
            </a:r>
            <a:endParaRPr lang="en-US" sz="1120" dirty="0"/>
          </a:p>
        </p:txBody>
      </p:sp>
      <p:sp>
        <p:nvSpPr>
          <p:cNvPr id="34" name="Text 11"/>
          <p:cNvSpPr/>
          <p:nvPr/>
        </p:nvSpPr>
        <p:spPr>
          <a:xfrm>
            <a:off x="7124700" y="516255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Postura Corretta</a:t>
            </a:r>
            <a:endParaRPr lang="en-US" sz="1260" dirty="0"/>
          </a:p>
        </p:txBody>
      </p:sp>
      <p:sp>
        <p:nvSpPr>
          <p:cNvPr id="35" name="Text 12"/>
          <p:cNvSpPr/>
          <p:nvPr/>
        </p:nvSpPr>
        <p:spPr>
          <a:xfrm>
            <a:off x="7124700" y="550545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una postura corretta è fondamentale per gli anziani, poiché influisce direttamente sulla qualità della vita. Una buona postura migliora la respirazione, la digestione e riduce il dolore muscolo-scheletrico e il rischio di cadute.</a:t>
            </a:r>
            <a:endParaRPr lang="en-US" sz="1120" dirty="0"/>
          </a:p>
        </p:txBody>
      </p:sp>
      <p:sp>
        <p:nvSpPr>
          <p:cNvPr id="36" name="Text 13"/>
          <p:cNvSpPr/>
          <p:nvPr/>
        </p:nvSpPr>
        <p:spPr>
          <a:xfrm>
            <a:off x="866775" y="7029450"/>
            <a:ext cx="1191291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Migliorare equilibrio, forza e mobilità</a:t>
            </a:r>
            <a:endParaRPr lang="en-US" sz="1380" dirty="0"/>
          </a:p>
        </p:txBody>
      </p:sp>
      <p:sp>
        <p:nvSpPr>
          <p:cNvPr id="37" name="Text 14"/>
          <p:cNvSpPr/>
          <p:nvPr/>
        </p:nvSpPr>
        <p:spPr>
          <a:xfrm>
            <a:off x="866775" y="7334250"/>
            <a:ext cx="108299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Migliorare equilibrio, forza e mobilità attraverso esercizi mirati, adottare misure preventive contro le cadute, utilizzare correttamente gli ausili per la deambulazione e mantenere posture corrette sono tutti elementi fondamentali per una vecchiaia attiva e indipendente. Questi accorgimenti non solo riducono il rischio di infortuni, ma contribuiscono significativamente al benessere psicofisico, all'autonomia e alla qualità della vita.</a:t>
            </a:r>
            <a:endParaRPr lang="en-US" sz="11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657350"/>
            <a:ext cx="5638800" cy="4800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84785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50" y="190500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800350"/>
            <a:ext cx="296614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283" y="2914650"/>
            <a:ext cx="1905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3524250"/>
            <a:ext cx="340519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309" y="3638550"/>
            <a:ext cx="1905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00" y="4248150"/>
            <a:ext cx="306139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570" y="4362450"/>
            <a:ext cx="17145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300" y="4972050"/>
            <a:ext cx="31745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226" y="5086350"/>
            <a:ext cx="17145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00" y="5695950"/>
            <a:ext cx="349002" cy="381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002" y="5810250"/>
            <a:ext cx="17145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48400" y="1657350"/>
            <a:ext cx="5638800" cy="4800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8900" y="1847850"/>
            <a:ext cx="38100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19863" y="1905000"/>
            <a:ext cx="219075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900" y="2800350"/>
            <a:ext cx="353169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39210" y="291465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8900" y="3524250"/>
            <a:ext cx="381000" cy="3810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34150" y="3638550"/>
            <a:ext cx="19050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8900" y="4057650"/>
            <a:ext cx="381000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72250" y="4171950"/>
            <a:ext cx="1143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38900" y="4591050"/>
            <a:ext cx="381000" cy="3810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43675" y="4705350"/>
            <a:ext cx="17145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38900" y="5124450"/>
            <a:ext cx="308521" cy="3810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07361" y="5238750"/>
            <a:ext cx="171450" cy="152400"/>
          </a:xfrm>
          <a:prstGeom prst="rect">
            <a:avLst/>
          </a:prstGeom>
        </p:spPr>
      </p:pic>
      <p:sp>
        <p:nvSpPr>
          <p:cNvPr id="31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Prevenzione delle Cadute: Fattori di Rischio</a:t>
            </a:r>
            <a:endParaRPr lang="en-US" sz="1646" dirty="0"/>
          </a:p>
        </p:txBody>
      </p:sp>
      <p:sp>
        <p:nvSpPr>
          <p:cNvPr id="32" name="Text 1"/>
          <p:cNvSpPr/>
          <p:nvPr/>
        </p:nvSpPr>
        <p:spPr>
          <a:xfrm>
            <a:off x="304800" y="1238250"/>
            <a:ext cx="12740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fattori di rischio per le cadute negli anziani possono essere classificati in due categorie principali: intrinseci ed estrinseci.</a:t>
            </a:r>
            <a:endParaRPr lang="en-US" sz="1260" dirty="0"/>
          </a:p>
        </p:txBody>
      </p:sp>
      <p:sp>
        <p:nvSpPr>
          <p:cNvPr id="33" name="Text 2"/>
          <p:cNvSpPr/>
          <p:nvPr/>
        </p:nvSpPr>
        <p:spPr>
          <a:xfrm>
            <a:off x="971550" y="1905000"/>
            <a:ext cx="164185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C241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Fattori Intrinseci</a:t>
            </a:r>
            <a:endParaRPr lang="en-US" sz="1380" dirty="0"/>
          </a:p>
        </p:txBody>
      </p:sp>
      <p:sp>
        <p:nvSpPr>
          <p:cNvPr id="34" name="Text 3"/>
          <p:cNvSpPr/>
          <p:nvPr/>
        </p:nvSpPr>
        <p:spPr>
          <a:xfrm>
            <a:off x="495300" y="2381250"/>
            <a:ext cx="57835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Riguardano le condizioni fisiche e di salute dell'individuo</a:t>
            </a:r>
            <a:endParaRPr lang="en-US" sz="1120" dirty="0"/>
          </a:p>
        </p:txBody>
      </p:sp>
      <p:sp>
        <p:nvSpPr>
          <p:cNvPr id="35" name="Text 4"/>
          <p:cNvSpPr/>
          <p:nvPr/>
        </p:nvSpPr>
        <p:spPr>
          <a:xfrm>
            <a:off x="887164" y="2762250"/>
            <a:ext cx="53525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9A34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Perdita di massa muscolare</a:t>
            </a:r>
            <a:endParaRPr lang="en-US" sz="1120" dirty="0"/>
          </a:p>
        </p:txBody>
      </p:sp>
      <p:sp>
        <p:nvSpPr>
          <p:cNvPr id="36" name="Text 5"/>
          <p:cNvSpPr/>
          <p:nvPr/>
        </p:nvSpPr>
        <p:spPr>
          <a:xfrm>
            <a:off x="887164" y="2990850"/>
            <a:ext cx="48659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debolezza muscolare, specialmente nelle gambe e nel core, riduce la capacità di mantenere la stabilità</a:t>
            </a:r>
            <a:endParaRPr lang="en-US" sz="980" dirty="0"/>
          </a:p>
        </p:txBody>
      </p:sp>
      <p:sp>
        <p:nvSpPr>
          <p:cNvPr id="37" name="Text 6"/>
          <p:cNvSpPr/>
          <p:nvPr/>
        </p:nvSpPr>
        <p:spPr>
          <a:xfrm>
            <a:off x="931069" y="3486150"/>
            <a:ext cx="53042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9A34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Problemi di equilibrio e coordinazione</a:t>
            </a:r>
            <a:endParaRPr lang="en-US" sz="1120" dirty="0"/>
          </a:p>
        </p:txBody>
      </p:sp>
      <p:sp>
        <p:nvSpPr>
          <p:cNvPr id="38" name="Text 7"/>
          <p:cNvSpPr/>
          <p:nvPr/>
        </p:nvSpPr>
        <p:spPr>
          <a:xfrm>
            <a:off x="931069" y="3714750"/>
            <a:ext cx="482203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L'invecchiamento porta a un deterioramento funzionale dei sistemi di controllo dell'equilibrio</a:t>
            </a:r>
            <a:endParaRPr lang="en-US" sz="980" dirty="0"/>
          </a:p>
        </p:txBody>
      </p:sp>
      <p:sp>
        <p:nvSpPr>
          <p:cNvPr id="39" name="Text 8"/>
          <p:cNvSpPr/>
          <p:nvPr/>
        </p:nvSpPr>
        <p:spPr>
          <a:xfrm>
            <a:off x="896689" y="4210050"/>
            <a:ext cx="53420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9A34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Alterazioni della vista e dell'udito</a:t>
            </a:r>
            <a:endParaRPr lang="en-US" sz="1120" dirty="0"/>
          </a:p>
        </p:txBody>
      </p:sp>
      <p:sp>
        <p:nvSpPr>
          <p:cNvPr id="40" name="Text 9"/>
          <p:cNvSpPr/>
          <p:nvPr/>
        </p:nvSpPr>
        <p:spPr>
          <a:xfrm>
            <a:off x="896689" y="4438650"/>
            <a:ext cx="485641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Deficit sensorali possono compromettere la percezione dell'ambiente e la capacità di reagire a ostacoli</a:t>
            </a:r>
            <a:endParaRPr lang="en-US" sz="980" dirty="0"/>
          </a:p>
        </p:txBody>
      </p:sp>
      <p:sp>
        <p:nvSpPr>
          <p:cNvPr id="41" name="Text 10"/>
          <p:cNvSpPr/>
          <p:nvPr/>
        </p:nvSpPr>
        <p:spPr>
          <a:xfrm>
            <a:off x="908000" y="4933950"/>
            <a:ext cx="53296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9A34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Uso di farmaci</a:t>
            </a:r>
            <a:endParaRPr lang="en-US" sz="1120" dirty="0"/>
          </a:p>
        </p:txBody>
      </p:sp>
      <p:sp>
        <p:nvSpPr>
          <p:cNvPr id="42" name="Text 11"/>
          <p:cNvSpPr/>
          <p:nvPr/>
        </p:nvSpPr>
        <p:spPr>
          <a:xfrm>
            <a:off x="908000" y="5162550"/>
            <a:ext cx="4845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Sedativi, ansiolitici, antipertensivi possono causare vertigini, sonnolenza o alterazioni dell'equilibrio</a:t>
            </a:r>
            <a:endParaRPr lang="en-US" sz="980" dirty="0"/>
          </a:p>
        </p:txBody>
      </p:sp>
      <p:sp>
        <p:nvSpPr>
          <p:cNvPr id="43" name="Text 12"/>
          <p:cNvSpPr/>
          <p:nvPr/>
        </p:nvSpPr>
        <p:spPr>
          <a:xfrm>
            <a:off x="939552" y="5657850"/>
            <a:ext cx="529490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9A34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Patologie croniche</a:t>
            </a:r>
            <a:endParaRPr lang="en-US" sz="1120" dirty="0"/>
          </a:p>
        </p:txBody>
      </p:sp>
      <p:sp>
        <p:nvSpPr>
          <p:cNvPr id="44" name="Text 13"/>
          <p:cNvSpPr/>
          <p:nvPr/>
        </p:nvSpPr>
        <p:spPr>
          <a:xfrm>
            <a:off x="939552" y="5886450"/>
            <a:ext cx="481354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Artrite, Parkinson, diabete, osteoporosi e disturbi cognitivi possono influenzare la stabilità</a:t>
            </a:r>
            <a:endParaRPr lang="en-US" sz="980" dirty="0"/>
          </a:p>
        </p:txBody>
      </p:sp>
      <p:sp>
        <p:nvSpPr>
          <p:cNvPr id="45" name="Text 14"/>
          <p:cNvSpPr/>
          <p:nvPr/>
        </p:nvSpPr>
        <p:spPr>
          <a:xfrm>
            <a:off x="6915150" y="1905000"/>
            <a:ext cx="1711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Fattori Estrinseci</a:t>
            </a:r>
            <a:endParaRPr lang="en-US" sz="1380" dirty="0"/>
          </a:p>
        </p:txBody>
      </p:sp>
      <p:sp>
        <p:nvSpPr>
          <p:cNvPr id="46" name="Text 15"/>
          <p:cNvSpPr/>
          <p:nvPr/>
        </p:nvSpPr>
        <p:spPr>
          <a:xfrm>
            <a:off x="6438900" y="2381250"/>
            <a:ext cx="57835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Riguardano l'ambiente circostante e l'uso di ausili</a:t>
            </a:r>
            <a:endParaRPr lang="en-US" sz="1120" dirty="0"/>
          </a:p>
        </p:txBody>
      </p:sp>
      <p:sp>
        <p:nvSpPr>
          <p:cNvPr id="47" name="Text 16"/>
          <p:cNvSpPr/>
          <p:nvPr/>
        </p:nvSpPr>
        <p:spPr>
          <a:xfrm>
            <a:off x="6887319" y="2762250"/>
            <a:ext cx="52903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Ostacoli domestici</a:t>
            </a:r>
            <a:endParaRPr lang="en-US" sz="1120" dirty="0"/>
          </a:p>
        </p:txBody>
      </p:sp>
      <p:sp>
        <p:nvSpPr>
          <p:cNvPr id="48" name="Text 17"/>
          <p:cNvSpPr/>
          <p:nvPr/>
        </p:nvSpPr>
        <p:spPr>
          <a:xfrm>
            <a:off x="6887319" y="2990850"/>
            <a:ext cx="480938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Tappeti scivolosi, mobili mal posizionati, disordine e cavi elettrici possono creare pericoli</a:t>
            </a:r>
            <a:endParaRPr lang="en-US" sz="980" dirty="0"/>
          </a:p>
        </p:txBody>
      </p:sp>
      <p:sp>
        <p:nvSpPr>
          <p:cNvPr id="49" name="Text 18"/>
          <p:cNvSpPr/>
          <p:nvPr/>
        </p:nvSpPr>
        <p:spPr>
          <a:xfrm>
            <a:off x="6915150" y="3486150"/>
            <a:ext cx="48679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Pavimenti scivolosi o irregolari</a:t>
            </a:r>
            <a:endParaRPr lang="en-US" sz="1120" dirty="0"/>
          </a:p>
        </p:txBody>
      </p:sp>
      <p:sp>
        <p:nvSpPr>
          <p:cNvPr id="50" name="Text 19"/>
          <p:cNvSpPr/>
          <p:nvPr/>
        </p:nvSpPr>
        <p:spPr>
          <a:xfrm>
            <a:off x="6915150" y="3714750"/>
            <a:ext cx="486794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Superfici bagnate, lucide o sconnesse aumentano il rischio di scivolamento</a:t>
            </a:r>
            <a:endParaRPr lang="en-US" sz="980" dirty="0"/>
          </a:p>
        </p:txBody>
      </p:sp>
      <p:sp>
        <p:nvSpPr>
          <p:cNvPr id="51" name="Text 20"/>
          <p:cNvSpPr/>
          <p:nvPr/>
        </p:nvSpPr>
        <p:spPr>
          <a:xfrm>
            <a:off x="6915150" y="4019550"/>
            <a:ext cx="44982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Illuminazione insufficiente</a:t>
            </a:r>
            <a:endParaRPr lang="en-US" sz="1120" dirty="0"/>
          </a:p>
        </p:txBody>
      </p:sp>
      <p:sp>
        <p:nvSpPr>
          <p:cNvPr id="52" name="Text 21"/>
          <p:cNvSpPr/>
          <p:nvPr/>
        </p:nvSpPr>
        <p:spPr>
          <a:xfrm>
            <a:off x="6915150" y="4248150"/>
            <a:ext cx="449828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Ambienti poco illuminati rendono difficile individuare ostacoli e gradini</a:t>
            </a:r>
            <a:endParaRPr lang="en-US" sz="980" dirty="0"/>
          </a:p>
        </p:txBody>
      </p:sp>
      <p:sp>
        <p:nvSpPr>
          <p:cNvPr id="53" name="Text 22"/>
          <p:cNvSpPr/>
          <p:nvPr/>
        </p:nvSpPr>
        <p:spPr>
          <a:xfrm>
            <a:off x="6915150" y="4552950"/>
            <a:ext cx="49491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Assenza di corrimano o maniglie di supporto</a:t>
            </a:r>
            <a:endParaRPr lang="en-US" sz="1120" dirty="0"/>
          </a:p>
        </p:txBody>
      </p:sp>
      <p:sp>
        <p:nvSpPr>
          <p:cNvPr id="54" name="Text 23"/>
          <p:cNvSpPr/>
          <p:nvPr/>
        </p:nvSpPr>
        <p:spPr>
          <a:xfrm>
            <a:off x="6915150" y="4781550"/>
            <a:ext cx="494914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mancanza di appigli in punti critici come scale e bagni riduce la sicurezza</a:t>
            </a:r>
            <a:endParaRPr lang="en-US" sz="980" dirty="0"/>
          </a:p>
        </p:txBody>
      </p:sp>
      <p:sp>
        <p:nvSpPr>
          <p:cNvPr id="55" name="Text 24"/>
          <p:cNvSpPr/>
          <p:nvPr/>
        </p:nvSpPr>
        <p:spPr>
          <a:xfrm>
            <a:off x="6842671" y="5086350"/>
            <a:ext cx="533943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Calzature inadeguate</a:t>
            </a:r>
            <a:endParaRPr lang="en-US" sz="1120" dirty="0"/>
          </a:p>
        </p:txBody>
      </p:sp>
      <p:sp>
        <p:nvSpPr>
          <p:cNvPr id="56" name="Text 25"/>
          <p:cNvSpPr/>
          <p:nvPr/>
        </p:nvSpPr>
        <p:spPr>
          <a:xfrm>
            <a:off x="6842671" y="5314950"/>
            <a:ext cx="485402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Scarpe con suole lisce, tacchi alti o che non offrono un buon supporto possono contribuire alle cadute</a:t>
            </a:r>
            <a:endParaRPr lang="en-US" sz="9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000250"/>
            <a:ext cx="5676900" cy="2019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219075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2276475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257175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28765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318135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000250"/>
            <a:ext cx="5676900" cy="2019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2190750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2276475"/>
            <a:ext cx="1714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25" y="257175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25" y="310515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25" y="36385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248150"/>
            <a:ext cx="5676900" cy="2019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4438650"/>
            <a:ext cx="476250" cy="4762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550" y="4524375"/>
            <a:ext cx="285750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481965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535305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565785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4248150"/>
            <a:ext cx="5676900" cy="20193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4438650"/>
            <a:ext cx="476250" cy="4762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0338" y="4524375"/>
            <a:ext cx="257175" cy="3048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25" y="4819650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25" y="5124450"/>
            <a:ext cx="1524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25" y="5429250"/>
            <a:ext cx="152400" cy="152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695" y="5981098"/>
            <a:ext cx="11582400" cy="8001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95" y="6143023"/>
            <a:ext cx="476250" cy="47625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2345" y="6228748"/>
            <a:ext cx="285750" cy="304800"/>
          </a:xfrm>
          <a:prstGeom prst="rect">
            <a:avLst/>
          </a:prstGeom>
        </p:spPr>
      </p:pic>
      <p:sp>
        <p:nvSpPr>
          <p:cNvPr id="31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Sicurezza Domestica</a:t>
            </a:r>
            <a:endParaRPr lang="en-US" sz="1646" dirty="0"/>
          </a:p>
        </p:txBody>
      </p:sp>
      <p:sp>
        <p:nvSpPr>
          <p:cNvPr id="32" name="Text 1"/>
          <p:cNvSpPr/>
          <p:nvPr/>
        </p:nvSpPr>
        <p:spPr>
          <a:xfrm>
            <a:off x="304800" y="1238250"/>
            <a:ext cx="11582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sicurezza nell'ambiente domestico è un pilastro fondamentale nella prevenzione delle cadute. Adottare semplici accorgimenti può ridurre drasticamente i rischi.</a:t>
            </a:r>
            <a:endParaRPr lang="en-US" sz="1380" dirty="0"/>
          </a:p>
        </p:txBody>
      </p:sp>
      <p:sp>
        <p:nvSpPr>
          <p:cNvPr id="33" name="Text 2"/>
          <p:cNvSpPr/>
          <p:nvPr/>
        </p:nvSpPr>
        <p:spPr>
          <a:xfrm>
            <a:off x="1114425" y="2190750"/>
            <a:ext cx="49943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Eliminare i pericoli di inciampo</a:t>
            </a:r>
            <a:endParaRPr lang="en-US" sz="1260" dirty="0"/>
          </a:p>
        </p:txBody>
      </p:sp>
      <p:sp>
        <p:nvSpPr>
          <p:cNvPr id="34" name="Text 3"/>
          <p:cNvSpPr/>
          <p:nvPr/>
        </p:nvSpPr>
        <p:spPr>
          <a:xfrm>
            <a:off x="1343025" y="2533650"/>
            <a:ext cx="46122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Rimuovere tappeti scivolosi o fissarli saldamente al pavimento</a:t>
            </a:r>
            <a:endParaRPr lang="en-US" sz="1120" dirty="0"/>
          </a:p>
        </p:txBody>
      </p:sp>
      <p:sp>
        <p:nvSpPr>
          <p:cNvPr id="35" name="Text 4"/>
          <p:cNvSpPr/>
          <p:nvPr/>
        </p:nvSpPr>
        <p:spPr>
          <a:xfrm>
            <a:off x="1343025" y="2838450"/>
            <a:ext cx="3960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Liberare i percorsi da cavi elettrici, oggetti e disordine</a:t>
            </a:r>
            <a:endParaRPr lang="en-US" sz="1120" dirty="0"/>
          </a:p>
        </p:txBody>
      </p:sp>
      <p:sp>
        <p:nvSpPr>
          <p:cNvPr id="36" name="Text 5"/>
          <p:cNvSpPr/>
          <p:nvPr/>
        </p:nvSpPr>
        <p:spPr>
          <a:xfrm>
            <a:off x="1343025" y="3143250"/>
            <a:ext cx="47428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Assicurarsi che i mobili siano stabili e non intralcino il passaggio</a:t>
            </a:r>
            <a:endParaRPr lang="en-US" sz="1120" dirty="0"/>
          </a:p>
        </p:txBody>
      </p:sp>
      <p:sp>
        <p:nvSpPr>
          <p:cNvPr id="37" name="Text 6"/>
          <p:cNvSpPr/>
          <p:nvPr/>
        </p:nvSpPr>
        <p:spPr>
          <a:xfrm>
            <a:off x="7019925" y="2190750"/>
            <a:ext cx="5144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Migliorare l'illuminazione</a:t>
            </a:r>
            <a:endParaRPr lang="en-US" sz="1260" dirty="0"/>
          </a:p>
        </p:txBody>
      </p:sp>
      <p:sp>
        <p:nvSpPr>
          <p:cNvPr id="38" name="Text 7"/>
          <p:cNvSpPr/>
          <p:nvPr/>
        </p:nvSpPr>
        <p:spPr>
          <a:xfrm>
            <a:off x="7248525" y="2533650"/>
            <a:ext cx="44481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Installare luci sufficienti in tutte le stanze, specialmente in corridoi, scale e bagno</a:t>
            </a:r>
            <a:endParaRPr lang="en-US" sz="1120" dirty="0"/>
          </a:p>
        </p:txBody>
      </p:sp>
      <p:sp>
        <p:nvSpPr>
          <p:cNvPr id="39" name="Text 8"/>
          <p:cNvSpPr/>
          <p:nvPr/>
        </p:nvSpPr>
        <p:spPr>
          <a:xfrm>
            <a:off x="7248525" y="3067050"/>
            <a:ext cx="44481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Utilizzare luci notturne o sensori di movimento per illuminare i percorsi durante la notte</a:t>
            </a:r>
            <a:endParaRPr lang="en-US" sz="1120" dirty="0"/>
          </a:p>
        </p:txBody>
      </p:sp>
      <p:sp>
        <p:nvSpPr>
          <p:cNvPr id="40" name="Text 9"/>
          <p:cNvSpPr/>
          <p:nvPr/>
        </p:nvSpPr>
        <p:spPr>
          <a:xfrm>
            <a:off x="7248525" y="3600450"/>
            <a:ext cx="435127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Assicurarsi che gli interruttori siano facilmente raggiungibili</a:t>
            </a:r>
            <a:endParaRPr lang="en-US" sz="1120" dirty="0"/>
          </a:p>
        </p:txBody>
      </p:sp>
      <p:sp>
        <p:nvSpPr>
          <p:cNvPr id="41" name="Text 10"/>
          <p:cNvSpPr/>
          <p:nvPr/>
        </p:nvSpPr>
        <p:spPr>
          <a:xfrm>
            <a:off x="1114425" y="4438650"/>
            <a:ext cx="5144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Installare supporti e ausili</a:t>
            </a:r>
            <a:endParaRPr lang="en-US" sz="1260" dirty="0"/>
          </a:p>
        </p:txBody>
      </p:sp>
      <p:sp>
        <p:nvSpPr>
          <p:cNvPr id="42" name="Text 11"/>
          <p:cNvSpPr/>
          <p:nvPr/>
        </p:nvSpPr>
        <p:spPr>
          <a:xfrm>
            <a:off x="1343025" y="4781550"/>
            <a:ext cx="44481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Montare maniglioni di sicurezza in bagno, vicino alla doccia, alla vasca e al WC</a:t>
            </a:r>
            <a:endParaRPr lang="en-US" sz="1120" dirty="0"/>
          </a:p>
        </p:txBody>
      </p:sp>
      <p:sp>
        <p:nvSpPr>
          <p:cNvPr id="43" name="Text 12"/>
          <p:cNvSpPr/>
          <p:nvPr/>
        </p:nvSpPr>
        <p:spPr>
          <a:xfrm>
            <a:off x="1343025" y="5314950"/>
            <a:ext cx="41276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Installare corrimano robusti su entrambi i lati delle scale</a:t>
            </a:r>
            <a:endParaRPr lang="en-US" sz="1120" dirty="0"/>
          </a:p>
        </p:txBody>
      </p:sp>
      <p:sp>
        <p:nvSpPr>
          <p:cNvPr id="44" name="Text 13"/>
          <p:cNvSpPr/>
          <p:nvPr/>
        </p:nvSpPr>
        <p:spPr>
          <a:xfrm>
            <a:off x="1343025" y="5619750"/>
            <a:ext cx="44481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Considerare l'uso di sedili per doccia o vasca per maggiore sicurezza</a:t>
            </a:r>
            <a:endParaRPr lang="en-US" sz="1120" dirty="0"/>
          </a:p>
        </p:txBody>
      </p:sp>
      <p:sp>
        <p:nvSpPr>
          <p:cNvPr id="45" name="Text 14"/>
          <p:cNvSpPr/>
          <p:nvPr/>
        </p:nvSpPr>
        <p:spPr>
          <a:xfrm>
            <a:off x="7019925" y="4438650"/>
            <a:ext cx="5144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Organizzare gli spazi</a:t>
            </a:r>
            <a:endParaRPr lang="en-US" sz="1260" dirty="0"/>
          </a:p>
        </p:txBody>
      </p:sp>
      <p:sp>
        <p:nvSpPr>
          <p:cNvPr id="46" name="Text 15"/>
          <p:cNvSpPr/>
          <p:nvPr/>
        </p:nvSpPr>
        <p:spPr>
          <a:xfrm>
            <a:off x="7248525" y="4781550"/>
            <a:ext cx="416578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gli oggetti di uso frequente a portata di mano</a:t>
            </a:r>
            <a:endParaRPr lang="en-US" sz="1120" dirty="0"/>
          </a:p>
        </p:txBody>
      </p:sp>
      <p:sp>
        <p:nvSpPr>
          <p:cNvPr id="47" name="Text 16"/>
          <p:cNvSpPr/>
          <p:nvPr/>
        </p:nvSpPr>
        <p:spPr>
          <a:xfrm>
            <a:off x="7248525" y="5086350"/>
            <a:ext cx="34477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Evitare di doversi allungare o salire su sgabelli</a:t>
            </a:r>
            <a:endParaRPr lang="en-US" sz="1120" dirty="0"/>
          </a:p>
        </p:txBody>
      </p:sp>
      <p:sp>
        <p:nvSpPr>
          <p:cNvPr id="48" name="Text 17"/>
          <p:cNvSpPr/>
          <p:nvPr/>
        </p:nvSpPr>
        <p:spPr>
          <a:xfrm>
            <a:off x="7248525" y="5391150"/>
            <a:ext cx="44481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Assicurarsi che il letto sia all'altezza giusta per facilitare l'alzata e la seduta</a:t>
            </a:r>
            <a:endParaRPr lang="en-US" sz="1120" dirty="0"/>
          </a:p>
        </p:txBody>
      </p:sp>
      <p:sp>
        <p:nvSpPr>
          <p:cNvPr id="49" name="Text 18"/>
          <p:cNvSpPr/>
          <p:nvPr/>
        </p:nvSpPr>
        <p:spPr>
          <a:xfrm>
            <a:off x="1075745" y="6133498"/>
            <a:ext cx="1080672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Calzature adeguate</a:t>
            </a:r>
            <a:endParaRPr lang="en-US" sz="1260" dirty="0"/>
          </a:p>
        </p:txBody>
      </p:sp>
      <p:sp>
        <p:nvSpPr>
          <p:cNvPr id="50" name="Text 19"/>
          <p:cNvSpPr/>
          <p:nvPr/>
        </p:nvSpPr>
        <p:spPr>
          <a:xfrm>
            <a:off x="1075745" y="6400198"/>
            <a:ext cx="108067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Indossare scarpe chiuse, comode, con suola antiscivolo e che offrano un buon supporto. Evitare di camminare solo con calzini o pantofole larghe.</a:t>
            </a:r>
            <a:endParaRPr lang="en-US" sz="11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38250"/>
            <a:ext cx="5638800" cy="4686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504950"/>
            <a:ext cx="95250" cy="190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552950"/>
            <a:ext cx="5181600" cy="1143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504825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53530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238250"/>
            <a:ext cx="5638800" cy="4686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1504950"/>
            <a:ext cx="123825" cy="190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2571750"/>
            <a:ext cx="1625501" cy="1752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1625" y="2724150"/>
            <a:ext cx="476250" cy="476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1163" y="2809875"/>
            <a:ext cx="257175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4901" y="2571750"/>
            <a:ext cx="1625650" cy="1752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9526" y="2724150"/>
            <a:ext cx="476250" cy="4762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4776" y="2809875"/>
            <a:ext cx="285750" cy="3048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32950" y="2571750"/>
            <a:ext cx="1625650" cy="1752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07576" y="2724150"/>
            <a:ext cx="476250" cy="4762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31401" y="2809875"/>
            <a:ext cx="228600" cy="3048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552950"/>
            <a:ext cx="5181600" cy="11430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29400" y="5048250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29400" y="5353050"/>
            <a:ext cx="152400" cy="152400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Uso Corretto del Bastone</a:t>
            </a:r>
            <a:endParaRPr lang="en-US" sz="1646" dirty="0"/>
          </a:p>
        </p:txBody>
      </p:sp>
      <p:sp>
        <p:nvSpPr>
          <p:cNvPr id="31" name="Text 1"/>
          <p:cNvSpPr/>
          <p:nvPr/>
        </p:nvSpPr>
        <p:spPr>
          <a:xfrm>
            <a:off x="704850" y="1466850"/>
            <a:ext cx="5699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Regolazione dell'altezza</a:t>
            </a:r>
            <a:endParaRPr lang="en-US" sz="1380" dirty="0"/>
          </a:p>
        </p:txBody>
      </p:sp>
      <p:sp>
        <p:nvSpPr>
          <p:cNvPr id="32" name="Text 2"/>
          <p:cNvSpPr/>
          <p:nvPr/>
        </p:nvSpPr>
        <p:spPr>
          <a:xfrm>
            <a:off x="533400" y="188595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 bastone offre un punto di appoggio aggiuntivo per maggiore sicurezza e stabilità, supportando fino al 25% del peso corporeo.</a:t>
            </a:r>
            <a:endParaRPr lang="en-US" sz="1120" dirty="0"/>
          </a:p>
        </p:txBody>
      </p:sp>
      <p:sp>
        <p:nvSpPr>
          <p:cNvPr id="33" name="Text 3"/>
          <p:cNvSpPr/>
          <p:nvPr/>
        </p:nvSpPr>
        <p:spPr>
          <a:xfrm>
            <a:off x="685800" y="4705350"/>
            <a:ext cx="536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C241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Consigli per la regolazione:</a:t>
            </a:r>
            <a:endParaRPr lang="en-US" sz="1120" dirty="0"/>
          </a:p>
        </p:txBody>
      </p:sp>
      <p:sp>
        <p:nvSpPr>
          <p:cNvPr id="34" name="Text 4"/>
          <p:cNvSpPr/>
          <p:nvPr/>
        </p:nvSpPr>
        <p:spPr>
          <a:xfrm>
            <a:off x="914400" y="5010150"/>
            <a:ext cx="339634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Impugnatura del bastone: all'altezza del polso</a:t>
            </a:r>
            <a:endParaRPr lang="en-US" sz="1120" dirty="0"/>
          </a:p>
        </p:txBody>
      </p:sp>
      <p:sp>
        <p:nvSpPr>
          <p:cNvPr id="35" name="Text 5"/>
          <p:cNvSpPr/>
          <p:nvPr/>
        </p:nvSpPr>
        <p:spPr>
          <a:xfrm>
            <a:off x="914400" y="5314950"/>
            <a:ext cx="25720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Gomito piegato tra i 15 e i 20 gradi</a:t>
            </a:r>
            <a:endParaRPr lang="en-US" sz="1120" dirty="0"/>
          </a:p>
        </p:txBody>
      </p:sp>
      <p:sp>
        <p:nvSpPr>
          <p:cNvPr id="36" name="Text 6"/>
          <p:cNvSpPr/>
          <p:nvPr/>
        </p:nvSpPr>
        <p:spPr>
          <a:xfrm>
            <a:off x="6677025" y="1466850"/>
            <a:ext cx="5699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Tecnica di Uso</a:t>
            </a:r>
            <a:endParaRPr lang="en-US" sz="1380" dirty="0"/>
          </a:p>
        </p:txBody>
      </p:sp>
      <p:sp>
        <p:nvSpPr>
          <p:cNvPr id="37" name="Text 7"/>
          <p:cNvSpPr/>
          <p:nvPr/>
        </p:nvSpPr>
        <p:spPr>
          <a:xfrm>
            <a:off x="6477000" y="188595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 bastone va tenuto dal lato opposto alla gamba più debole o dolorante, per fornire un supporto efficace durante il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passo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ed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aumentare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base di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appoggio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20" dirty="0"/>
          </a:p>
        </p:txBody>
      </p:sp>
      <p:sp>
        <p:nvSpPr>
          <p:cNvPr id="38" name="Text 8"/>
          <p:cNvSpPr/>
          <p:nvPr/>
        </p:nvSpPr>
        <p:spPr>
          <a:xfrm>
            <a:off x="7021101" y="3314700"/>
            <a:ext cx="53729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Tenere</a:t>
            </a:r>
            <a:endParaRPr lang="en-US" sz="1120" dirty="0"/>
          </a:p>
        </p:txBody>
      </p:sp>
      <p:sp>
        <p:nvSpPr>
          <p:cNvPr id="39" name="Text 9"/>
          <p:cNvSpPr/>
          <p:nvPr/>
        </p:nvSpPr>
        <p:spPr>
          <a:xfrm>
            <a:off x="6629400" y="3581400"/>
            <a:ext cx="132070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Impugna il bastone con la mano</a:t>
            </a:r>
            <a:endParaRPr lang="en-US" sz="980" dirty="0"/>
          </a:p>
        </p:txBody>
      </p:sp>
      <p:sp>
        <p:nvSpPr>
          <p:cNvPr id="40" name="Text 10"/>
          <p:cNvSpPr/>
          <p:nvPr/>
        </p:nvSpPr>
        <p:spPr>
          <a:xfrm>
            <a:off x="8676382" y="3314700"/>
            <a:ext cx="7825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Posiziona</a:t>
            </a:r>
            <a:endParaRPr lang="en-US" sz="1120" dirty="0"/>
          </a:p>
        </p:txBody>
      </p:sp>
      <p:sp>
        <p:nvSpPr>
          <p:cNvPr id="41" name="Text 11"/>
          <p:cNvSpPr/>
          <p:nvPr/>
        </p:nvSpPr>
        <p:spPr>
          <a:xfrm>
            <a:off x="8407301" y="3581400"/>
            <a:ext cx="1320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Mantieni la gamba debole avanti</a:t>
            </a:r>
            <a:endParaRPr lang="en-US" sz="980" dirty="0"/>
          </a:p>
        </p:txBody>
      </p:sp>
      <p:sp>
        <p:nvSpPr>
          <p:cNvPr id="42" name="Text 12"/>
          <p:cNvSpPr/>
          <p:nvPr/>
        </p:nvSpPr>
        <p:spPr>
          <a:xfrm>
            <a:off x="10552331" y="3314700"/>
            <a:ext cx="586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Muoviti</a:t>
            </a:r>
            <a:endParaRPr lang="en-US" sz="1120" dirty="0"/>
          </a:p>
        </p:txBody>
      </p:sp>
      <p:sp>
        <p:nvSpPr>
          <p:cNvPr id="43" name="Text 13"/>
          <p:cNvSpPr/>
          <p:nvPr/>
        </p:nvSpPr>
        <p:spPr>
          <a:xfrm>
            <a:off x="10185350" y="3581400"/>
            <a:ext cx="1320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 un passo con la gamba solida</a:t>
            </a:r>
            <a:endParaRPr lang="en-US" sz="980" dirty="0"/>
          </a:p>
        </p:txBody>
      </p:sp>
      <p:sp>
        <p:nvSpPr>
          <p:cNvPr id="44" name="Text 14"/>
          <p:cNvSpPr/>
          <p:nvPr/>
        </p:nvSpPr>
        <p:spPr>
          <a:xfrm>
            <a:off x="6629400" y="4705350"/>
            <a:ext cx="536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C241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Consigli:</a:t>
            </a:r>
            <a:endParaRPr lang="en-US" sz="1120" dirty="0"/>
          </a:p>
        </p:txBody>
      </p:sp>
      <p:sp>
        <p:nvSpPr>
          <p:cNvPr id="45" name="Text 15"/>
          <p:cNvSpPr/>
          <p:nvPr/>
        </p:nvSpPr>
        <p:spPr>
          <a:xfrm>
            <a:off x="6858000" y="5010150"/>
            <a:ext cx="18633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 forzare il movimento</a:t>
            </a:r>
            <a:endParaRPr lang="en-US" sz="1120" dirty="0"/>
          </a:p>
        </p:txBody>
      </p:sp>
      <p:sp>
        <p:nvSpPr>
          <p:cNvPr id="46" name="Text 16"/>
          <p:cNvSpPr/>
          <p:nvPr/>
        </p:nvSpPr>
        <p:spPr>
          <a:xfrm>
            <a:off x="6858000" y="5314950"/>
            <a:ext cx="18541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Ascoltare il proprio corpo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57350"/>
            <a:ext cx="5638800" cy="16573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80975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" y="1895475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24003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26670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29337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67100"/>
            <a:ext cx="5638800" cy="16573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19500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3705225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" y="3724275"/>
            <a:ext cx="17145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300" y="3724275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42100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447675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47434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5276850"/>
            <a:ext cx="5638800" cy="457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542925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1657350"/>
            <a:ext cx="5638800" cy="8382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1905000"/>
            <a:ext cx="342900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30000" y="1895475"/>
            <a:ext cx="304800" cy="3429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8400" y="2647950"/>
            <a:ext cx="5638800" cy="10668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0800" y="3009900"/>
            <a:ext cx="311348" cy="3429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06175" y="3000375"/>
            <a:ext cx="428625" cy="342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8400" y="3867150"/>
            <a:ext cx="5638800" cy="8382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4114800"/>
            <a:ext cx="342900" cy="3429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91900" y="4105275"/>
            <a:ext cx="342900" cy="3429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48400" y="4857750"/>
            <a:ext cx="5638800" cy="4572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2700" y="5010150"/>
            <a:ext cx="114300" cy="1524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48400" y="5314950"/>
            <a:ext cx="5638800" cy="4572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62700" y="5467350"/>
            <a:ext cx="152400" cy="152400"/>
          </a:xfrm>
          <a:prstGeom prst="rect">
            <a:avLst/>
          </a:prstGeom>
        </p:spPr>
      </p:pic>
      <p:sp>
        <p:nvSpPr>
          <p:cNvPr id="33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Uso Corretto del Deambulatore (Walker)</a:t>
            </a:r>
            <a:endParaRPr lang="en-US" sz="1646" dirty="0"/>
          </a:p>
        </p:txBody>
      </p:sp>
      <p:sp>
        <p:nvSpPr>
          <p:cNvPr id="34" name="Text 1"/>
          <p:cNvSpPr/>
          <p:nvPr/>
        </p:nvSpPr>
        <p:spPr>
          <a:xfrm>
            <a:off x="304800" y="1238250"/>
            <a:ext cx="62026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Tipologie di Deambulatori</a:t>
            </a:r>
            <a:endParaRPr lang="en-US" sz="1380" dirty="0"/>
          </a:p>
        </p:txBody>
      </p:sp>
      <p:sp>
        <p:nvSpPr>
          <p:cNvPr id="35" name="Text 2"/>
          <p:cNvSpPr/>
          <p:nvPr/>
        </p:nvSpPr>
        <p:spPr>
          <a:xfrm>
            <a:off x="1085850" y="1914525"/>
            <a:ext cx="21274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Deambulatore Standard</a:t>
            </a:r>
            <a:endParaRPr lang="en-US" sz="1260" dirty="0"/>
          </a:p>
        </p:txBody>
      </p:sp>
      <p:sp>
        <p:nvSpPr>
          <p:cNvPr id="36" name="Text 3"/>
          <p:cNvSpPr/>
          <p:nvPr/>
        </p:nvSpPr>
        <p:spPr>
          <a:xfrm>
            <a:off x="1295400" y="2362200"/>
            <a:ext cx="904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 </a:t>
            </a:r>
            <a:r>
              <a:rPr lang="en-US" sz="112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ruote</a:t>
            </a:r>
            <a:endParaRPr lang="en-US" sz="1120" dirty="0"/>
          </a:p>
        </p:txBody>
      </p:sp>
      <p:sp>
        <p:nvSpPr>
          <p:cNvPr id="37" name="Text 4"/>
          <p:cNvSpPr/>
          <p:nvPr/>
        </p:nvSpPr>
        <p:spPr>
          <a:xfrm>
            <a:off x="1295400" y="2628900"/>
            <a:ext cx="1701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Offre massima stabilità</a:t>
            </a:r>
            <a:endParaRPr lang="en-US" sz="1120" dirty="0"/>
          </a:p>
        </p:txBody>
      </p:sp>
      <p:sp>
        <p:nvSpPr>
          <p:cNvPr id="38" name="Text 5"/>
          <p:cNvSpPr/>
          <p:nvPr/>
        </p:nvSpPr>
        <p:spPr>
          <a:xfrm>
            <a:off x="1295400" y="2895600"/>
            <a:ext cx="31777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Richiede di essere sollevato ad ogni passo</a:t>
            </a:r>
            <a:endParaRPr lang="en-US" sz="1120" dirty="0"/>
          </a:p>
        </p:txBody>
      </p:sp>
      <p:sp>
        <p:nvSpPr>
          <p:cNvPr id="39" name="Text 6"/>
          <p:cNvSpPr/>
          <p:nvPr/>
        </p:nvSpPr>
        <p:spPr>
          <a:xfrm>
            <a:off x="1085850" y="3724275"/>
            <a:ext cx="2159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Deambulatore a 2 Ruote</a:t>
            </a:r>
            <a:endParaRPr lang="en-US" sz="1260" dirty="0"/>
          </a:p>
        </p:txBody>
      </p:sp>
      <p:sp>
        <p:nvSpPr>
          <p:cNvPr id="40" name="Text 7"/>
          <p:cNvSpPr/>
          <p:nvPr/>
        </p:nvSpPr>
        <p:spPr>
          <a:xfrm>
            <a:off x="1295400" y="4171950"/>
            <a:ext cx="29071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Ruote anteriori facilitano lo scorrimento</a:t>
            </a:r>
            <a:endParaRPr lang="en-US" sz="1120" dirty="0"/>
          </a:p>
        </p:txBody>
      </p:sp>
      <p:sp>
        <p:nvSpPr>
          <p:cNvPr id="41" name="Text 8"/>
          <p:cNvSpPr/>
          <p:nvPr/>
        </p:nvSpPr>
        <p:spPr>
          <a:xfrm>
            <a:off x="1295400" y="4438650"/>
            <a:ext cx="36155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Sostenere meglio il peso del corpo in movimento</a:t>
            </a:r>
            <a:endParaRPr lang="en-US" sz="1120" dirty="0"/>
          </a:p>
        </p:txBody>
      </p:sp>
      <p:sp>
        <p:nvSpPr>
          <p:cNvPr id="42" name="Text 9"/>
          <p:cNvSpPr/>
          <p:nvPr/>
        </p:nvSpPr>
        <p:spPr>
          <a:xfrm>
            <a:off x="1295400" y="4705350"/>
            <a:ext cx="2479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una postura più eretta</a:t>
            </a:r>
            <a:endParaRPr lang="en-US" sz="1120" dirty="0"/>
          </a:p>
        </p:txBody>
      </p:sp>
      <p:sp>
        <p:nvSpPr>
          <p:cNvPr id="43" name="Text 10"/>
          <p:cNvSpPr/>
          <p:nvPr/>
        </p:nvSpPr>
        <p:spPr>
          <a:xfrm>
            <a:off x="647700" y="5391150"/>
            <a:ext cx="46597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1E4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deambulatore può sostenere fino al 50% del peso corporeo</a:t>
            </a:r>
            <a:endParaRPr lang="en-US" sz="1120" dirty="0"/>
          </a:p>
        </p:txBody>
      </p:sp>
      <p:sp>
        <p:nvSpPr>
          <p:cNvPr id="44" name="Text 11"/>
          <p:cNvSpPr/>
          <p:nvPr/>
        </p:nvSpPr>
        <p:spPr>
          <a:xfrm>
            <a:off x="6248400" y="1238250"/>
            <a:ext cx="62026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Sequenza Corretta del Passo</a:t>
            </a:r>
            <a:endParaRPr lang="en-US" sz="1380" dirty="0"/>
          </a:p>
        </p:txBody>
      </p:sp>
      <p:sp>
        <p:nvSpPr>
          <p:cNvPr id="45" name="Text 12"/>
          <p:cNvSpPr/>
          <p:nvPr/>
        </p:nvSpPr>
        <p:spPr>
          <a:xfrm>
            <a:off x="6524476" y="1905000"/>
            <a:ext cx="3771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025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60" dirty="0"/>
          </a:p>
        </p:txBody>
      </p:sp>
      <p:sp>
        <p:nvSpPr>
          <p:cNvPr id="46" name="Text 13"/>
          <p:cNvSpPr/>
          <p:nvPr/>
        </p:nvSpPr>
        <p:spPr>
          <a:xfrm>
            <a:off x="6896100" y="1809750"/>
            <a:ext cx="4819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Spingere in avanti</a:t>
            </a:r>
            <a:endParaRPr lang="en-US" sz="1260" dirty="0"/>
          </a:p>
        </p:txBody>
      </p:sp>
      <p:sp>
        <p:nvSpPr>
          <p:cNvPr id="47" name="Text 14"/>
          <p:cNvSpPr/>
          <p:nvPr/>
        </p:nvSpPr>
        <p:spPr>
          <a:xfrm>
            <a:off x="6896100" y="21145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Iniziare muovendo il deambulatore avanti di un passo</a:t>
            </a:r>
            <a:endParaRPr lang="en-US" sz="1120" dirty="0"/>
          </a:p>
        </p:txBody>
      </p:sp>
      <p:sp>
        <p:nvSpPr>
          <p:cNvPr id="48" name="Text 15"/>
          <p:cNvSpPr/>
          <p:nvPr/>
        </p:nvSpPr>
        <p:spPr>
          <a:xfrm>
            <a:off x="6508700" y="3009900"/>
            <a:ext cx="34248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025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60" dirty="0"/>
          </a:p>
        </p:txBody>
      </p:sp>
      <p:sp>
        <p:nvSpPr>
          <p:cNvPr id="49" name="Text 16"/>
          <p:cNvSpPr/>
          <p:nvPr/>
        </p:nvSpPr>
        <p:spPr>
          <a:xfrm>
            <a:off x="6864548" y="2800350"/>
            <a:ext cx="47181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Passo con la gamba più debole</a:t>
            </a:r>
            <a:endParaRPr lang="en-US" sz="1260" dirty="0"/>
          </a:p>
        </p:txBody>
      </p:sp>
      <p:sp>
        <p:nvSpPr>
          <p:cNvPr id="50" name="Text 17"/>
          <p:cNvSpPr/>
          <p:nvPr/>
        </p:nvSpPr>
        <p:spPr>
          <a:xfrm>
            <a:off x="6864548" y="3105150"/>
            <a:ext cx="428922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Muovere la gamba più debole o dolorante all'interno del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deambulatore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senza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allontarlo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eccessivamente</a:t>
            </a: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dal </a:t>
            </a:r>
            <a:r>
              <a:rPr lang="en-US" sz="112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corpo</a:t>
            </a:r>
            <a:endParaRPr lang="en-US" sz="1120" dirty="0"/>
          </a:p>
        </p:txBody>
      </p:sp>
      <p:sp>
        <p:nvSpPr>
          <p:cNvPr id="51" name="Text 18"/>
          <p:cNvSpPr/>
          <p:nvPr/>
        </p:nvSpPr>
        <p:spPr>
          <a:xfrm>
            <a:off x="6524476" y="4114800"/>
            <a:ext cx="3771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025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60" dirty="0"/>
          </a:p>
        </p:txBody>
      </p:sp>
      <p:sp>
        <p:nvSpPr>
          <p:cNvPr id="52" name="Text 19"/>
          <p:cNvSpPr/>
          <p:nvPr/>
        </p:nvSpPr>
        <p:spPr>
          <a:xfrm>
            <a:off x="6896100" y="4019550"/>
            <a:ext cx="47777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Completare il passo</a:t>
            </a:r>
            <a:endParaRPr lang="en-US" sz="1260" dirty="0"/>
          </a:p>
        </p:txBody>
      </p:sp>
      <p:sp>
        <p:nvSpPr>
          <p:cNvPr id="53" name="Text 20"/>
          <p:cNvSpPr/>
          <p:nvPr/>
        </p:nvSpPr>
        <p:spPr>
          <a:xfrm>
            <a:off x="6896100" y="4324350"/>
            <a:ext cx="4777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Concludere con il passo della gamba sana</a:t>
            </a:r>
            <a:endParaRPr lang="en-US" sz="1120" dirty="0"/>
          </a:p>
        </p:txBody>
      </p:sp>
      <p:sp>
        <p:nvSpPr>
          <p:cNvPr id="54" name="Text 21"/>
          <p:cNvSpPr/>
          <p:nvPr/>
        </p:nvSpPr>
        <p:spPr>
          <a:xfrm>
            <a:off x="6553200" y="4972050"/>
            <a:ext cx="555520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9A34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Consiglio: Tenere sempre la gamba più debole all'interno del deambulatore</a:t>
            </a:r>
            <a:endParaRPr lang="en-US" sz="1120" dirty="0"/>
          </a:p>
        </p:txBody>
      </p:sp>
      <p:sp>
        <p:nvSpPr>
          <p:cNvPr id="55" name="Text 22"/>
          <p:cNvSpPr/>
          <p:nvPr/>
        </p:nvSpPr>
        <p:spPr>
          <a:xfrm>
            <a:off x="6591300" y="5429250"/>
            <a:ext cx="53114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Usare sempre entrambe le mani per tenere saldamente il deambulatore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16347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21147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25947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30747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17" y="4647053"/>
            <a:ext cx="5676900" cy="1734697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022088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5" y="5126863"/>
            <a:ext cx="19050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955538"/>
            <a:ext cx="1143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1657350"/>
            <a:ext cx="5676900" cy="1028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2700" y="1933575"/>
            <a:ext cx="318939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6845" y="2038350"/>
            <a:ext cx="190500" cy="26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2838450"/>
            <a:ext cx="5676900" cy="1028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2700" y="3114675"/>
            <a:ext cx="281583" cy="4762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3954" y="3219450"/>
            <a:ext cx="219075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4019550"/>
            <a:ext cx="5676900" cy="1028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2700" y="4295775"/>
            <a:ext cx="305842" cy="476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9821" y="4400550"/>
            <a:ext cx="171450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5200650"/>
            <a:ext cx="5676900" cy="1028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62700" y="5476875"/>
            <a:ext cx="267593" cy="4762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1246" y="5581650"/>
            <a:ext cx="190500" cy="2667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10300" y="6062262"/>
            <a:ext cx="5676900" cy="7620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62700" y="6290862"/>
            <a:ext cx="171450" cy="30480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Uso Corretto del Rollator</a:t>
            </a:r>
            <a:endParaRPr lang="en-US" sz="1646" dirty="0"/>
          </a:p>
        </p:txBody>
      </p:sp>
      <p:sp>
        <p:nvSpPr>
          <p:cNvPr id="29" name="Text 1"/>
          <p:cNvSpPr/>
          <p:nvPr/>
        </p:nvSpPr>
        <p:spPr>
          <a:xfrm>
            <a:off x="457200" y="1390650"/>
            <a:ext cx="59093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Rollator: Caratteristiche</a:t>
            </a:r>
            <a:endParaRPr lang="en-US" sz="1380" dirty="0"/>
          </a:p>
        </p:txBody>
      </p:sp>
      <p:sp>
        <p:nvSpPr>
          <p:cNvPr id="30" name="Text 2"/>
          <p:cNvSpPr/>
          <p:nvPr/>
        </p:nvSpPr>
        <p:spPr>
          <a:xfrm>
            <a:off x="685800" y="2678247"/>
            <a:ext cx="13326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Dotati di 3-4 ruote</a:t>
            </a:r>
            <a:endParaRPr lang="en-US" sz="1120" dirty="0"/>
          </a:p>
        </p:txBody>
      </p:sp>
      <p:sp>
        <p:nvSpPr>
          <p:cNvPr id="31" name="Text 3"/>
          <p:cNvSpPr/>
          <p:nvPr/>
        </p:nvSpPr>
        <p:spPr>
          <a:xfrm>
            <a:off x="685800" y="2983047"/>
            <a:ext cx="205964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Spesso con sedile integrato</a:t>
            </a:r>
            <a:endParaRPr lang="en-US" sz="1120" dirty="0"/>
          </a:p>
        </p:txBody>
      </p:sp>
      <p:sp>
        <p:nvSpPr>
          <p:cNvPr id="32" name="Text 4"/>
          <p:cNvSpPr/>
          <p:nvPr/>
        </p:nvSpPr>
        <p:spPr>
          <a:xfrm>
            <a:off x="685800" y="3287847"/>
            <a:ext cx="18728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Molto facili da manovrare</a:t>
            </a:r>
            <a:endParaRPr lang="en-US" sz="1120" dirty="0"/>
          </a:p>
        </p:txBody>
      </p:sp>
      <p:sp>
        <p:nvSpPr>
          <p:cNvPr id="33" name="Text 5"/>
          <p:cNvSpPr/>
          <p:nvPr/>
        </p:nvSpPr>
        <p:spPr>
          <a:xfrm>
            <a:off x="685800" y="3592647"/>
            <a:ext cx="34762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per chi ha bisogno di supporto e di riposo</a:t>
            </a:r>
            <a:endParaRPr lang="en-US" sz="1120" dirty="0"/>
          </a:p>
        </p:txBody>
      </p:sp>
      <p:sp>
        <p:nvSpPr>
          <p:cNvPr id="34" name="Text 6"/>
          <p:cNvSpPr/>
          <p:nvPr/>
        </p:nvSpPr>
        <p:spPr>
          <a:xfrm>
            <a:off x="453390" y="4717256"/>
            <a:ext cx="59093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Sicurezza Primaria</a:t>
            </a:r>
            <a:endParaRPr lang="en-US" sz="1380" dirty="0"/>
          </a:p>
        </p:txBody>
      </p:sp>
      <p:sp>
        <p:nvSpPr>
          <p:cNvPr id="35" name="Text 7"/>
          <p:cNvSpPr/>
          <p:nvPr/>
        </p:nvSpPr>
        <p:spPr>
          <a:xfrm>
            <a:off x="1076325" y="5145913"/>
            <a:ext cx="30931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freni sono essenziali per la sicurezza!</a:t>
            </a:r>
            <a:endParaRPr lang="en-US" sz="1120" dirty="0"/>
          </a:p>
        </p:txBody>
      </p:sp>
      <p:sp>
        <p:nvSpPr>
          <p:cNvPr id="36" name="Text 8"/>
          <p:cNvSpPr/>
          <p:nvPr/>
        </p:nvSpPr>
        <p:spPr>
          <a:xfrm>
            <a:off x="491936" y="5555488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Utilizzare i freni per bloccare il rollator quando:</a:t>
            </a:r>
            <a:endParaRPr lang="en-US" sz="1120" dirty="0"/>
          </a:p>
        </p:txBody>
      </p:sp>
      <p:sp>
        <p:nvSpPr>
          <p:cNvPr id="37" name="Text 9"/>
          <p:cNvSpPr/>
          <p:nvPr/>
        </p:nvSpPr>
        <p:spPr>
          <a:xfrm>
            <a:off x="647700" y="5917438"/>
            <a:ext cx="788759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 si ferma</a:t>
            </a:r>
            <a:endParaRPr lang="en-US" sz="1120" dirty="0"/>
          </a:p>
        </p:txBody>
      </p:sp>
      <p:sp>
        <p:nvSpPr>
          <p:cNvPr id="38" name="Text 10"/>
          <p:cNvSpPr/>
          <p:nvPr/>
        </p:nvSpPr>
        <p:spPr>
          <a:xfrm>
            <a:off x="2745447" y="5917437"/>
            <a:ext cx="761092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 si siede</a:t>
            </a:r>
            <a:endParaRPr lang="en-US" sz="1120" dirty="0"/>
          </a:p>
        </p:txBody>
      </p:sp>
      <p:sp>
        <p:nvSpPr>
          <p:cNvPr id="39" name="Text 11"/>
          <p:cNvSpPr/>
          <p:nvPr/>
        </p:nvSpPr>
        <p:spPr>
          <a:xfrm>
            <a:off x="5067665" y="5898388"/>
            <a:ext cx="667777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 si alza</a:t>
            </a:r>
            <a:endParaRPr lang="en-US" sz="1120" dirty="0"/>
          </a:p>
        </p:txBody>
      </p:sp>
      <p:sp>
        <p:nvSpPr>
          <p:cNvPr id="40" name="Text 12"/>
          <p:cNvSpPr/>
          <p:nvPr/>
        </p:nvSpPr>
        <p:spPr>
          <a:xfrm>
            <a:off x="6210300" y="1238250"/>
            <a:ext cx="62445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Tecniche di Uso</a:t>
            </a:r>
            <a:endParaRPr lang="en-US" sz="1380" dirty="0"/>
          </a:p>
        </p:txBody>
      </p:sp>
      <p:sp>
        <p:nvSpPr>
          <p:cNvPr id="41" name="Text 13"/>
          <p:cNvSpPr/>
          <p:nvPr/>
        </p:nvSpPr>
        <p:spPr>
          <a:xfrm>
            <a:off x="6824514" y="1809750"/>
            <a:ext cx="54013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Manovrabilità</a:t>
            </a:r>
            <a:endParaRPr lang="en-US" sz="1260" dirty="0"/>
          </a:p>
        </p:txBody>
      </p:sp>
      <p:sp>
        <p:nvSpPr>
          <p:cNvPr id="42" name="Text 14"/>
          <p:cNvSpPr/>
          <p:nvPr/>
        </p:nvSpPr>
        <p:spPr>
          <a:xfrm>
            <a:off x="6824514" y="2076450"/>
            <a:ext cx="49102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Gli rollator sono particolarmente utili per l'uso esterno, grazie alle loro ruote ampie e alla possibilità di sedersi</a:t>
            </a:r>
            <a:endParaRPr lang="en-US" sz="1120" dirty="0"/>
          </a:p>
        </p:txBody>
      </p:sp>
      <p:sp>
        <p:nvSpPr>
          <p:cNvPr id="43" name="Text 15"/>
          <p:cNvSpPr/>
          <p:nvPr/>
        </p:nvSpPr>
        <p:spPr>
          <a:xfrm>
            <a:off x="6787158" y="2990850"/>
            <a:ext cx="544240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Velocità Adeguata</a:t>
            </a:r>
            <a:endParaRPr lang="en-US" sz="1260" dirty="0"/>
          </a:p>
        </p:txBody>
      </p:sp>
      <p:sp>
        <p:nvSpPr>
          <p:cNvPr id="44" name="Text 16"/>
          <p:cNvSpPr/>
          <p:nvPr/>
        </p:nvSpPr>
        <p:spPr>
          <a:xfrm>
            <a:off x="6787158" y="3257550"/>
            <a:ext cx="494764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 correre con il rollator; la velocità deve essere quella di una camminata normale per mantenere il controllo e la sicurezza</a:t>
            </a:r>
            <a:endParaRPr lang="en-US" sz="1120" dirty="0"/>
          </a:p>
        </p:txBody>
      </p:sp>
      <p:sp>
        <p:nvSpPr>
          <p:cNvPr id="45" name="Text 17"/>
          <p:cNvSpPr/>
          <p:nvPr/>
        </p:nvSpPr>
        <p:spPr>
          <a:xfrm>
            <a:off x="6811417" y="4171950"/>
            <a:ext cx="541572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Freni Bloccabili</a:t>
            </a:r>
            <a:endParaRPr lang="en-US" sz="1260" dirty="0"/>
          </a:p>
        </p:txBody>
      </p:sp>
      <p:sp>
        <p:nvSpPr>
          <p:cNvPr id="46" name="Text 18"/>
          <p:cNvSpPr/>
          <p:nvPr/>
        </p:nvSpPr>
        <p:spPr>
          <a:xfrm>
            <a:off x="6811417" y="4438650"/>
            <a:ext cx="492338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Molti modelli includono freni a mano bloccabili per maggiore sicurezza e cestini per il trasporto di oggetti personali</a:t>
            </a:r>
            <a:endParaRPr lang="en-US" sz="1120" dirty="0"/>
          </a:p>
        </p:txBody>
      </p:sp>
      <p:sp>
        <p:nvSpPr>
          <p:cNvPr id="47" name="Text 19"/>
          <p:cNvSpPr/>
          <p:nvPr/>
        </p:nvSpPr>
        <p:spPr>
          <a:xfrm>
            <a:off x="6773168" y="5353050"/>
            <a:ext cx="54577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Cambio di Direzione</a:t>
            </a:r>
            <a:endParaRPr lang="en-US" sz="1260" dirty="0"/>
          </a:p>
        </p:txBody>
      </p:sp>
      <p:sp>
        <p:nvSpPr>
          <p:cNvPr id="48" name="Text 20"/>
          <p:cNvSpPr/>
          <p:nvPr/>
        </p:nvSpPr>
        <p:spPr>
          <a:xfrm>
            <a:off x="6773168" y="5619750"/>
            <a:ext cx="49616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cambiare direzione, spingere il rollator in avanti, fare un passo con la gamba posteriore e completare il passo con l'altra gamba</a:t>
            </a:r>
            <a:endParaRPr lang="en-US" sz="1120" dirty="0"/>
          </a:p>
        </p:txBody>
      </p:sp>
      <p:sp>
        <p:nvSpPr>
          <p:cNvPr id="49" name="Text 21"/>
          <p:cNvSpPr/>
          <p:nvPr/>
        </p:nvSpPr>
        <p:spPr>
          <a:xfrm>
            <a:off x="6648450" y="6214662"/>
            <a:ext cx="5086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Ricorda: Il rollator è un ausilio per la deambulazione, non un mezzo di trasporto rapido. L'obiettivo è la sicurezza e la mobilità controllata.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1582400" cy="590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7155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38250"/>
            <a:ext cx="5638800" cy="647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171825"/>
            <a:ext cx="5181600" cy="1447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667125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971925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733550"/>
            <a:ext cx="5638800" cy="1257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2124075"/>
            <a:ext cx="223391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6696" y="2228850"/>
            <a:ext cx="17145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143250"/>
            <a:ext cx="5638800" cy="1028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3419475"/>
            <a:ext cx="303609" cy="4762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3542" y="3524250"/>
            <a:ext cx="238125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324350"/>
            <a:ext cx="5638800" cy="1028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4600575"/>
            <a:ext cx="402431" cy="476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6291" y="4705350"/>
            <a:ext cx="171450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5505450"/>
            <a:ext cx="5638800" cy="1028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0800" y="5781675"/>
            <a:ext cx="282773" cy="476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6937" y="5886450"/>
            <a:ext cx="190500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48400" y="6686550"/>
            <a:ext cx="5638800" cy="10287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590550" y="304800"/>
            <a:ext cx="1274064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Postura Corretta da Seduti</a:t>
            </a:r>
            <a:endParaRPr lang="en-US" sz="1646" dirty="0"/>
          </a:p>
        </p:txBody>
      </p:sp>
      <p:sp>
        <p:nvSpPr>
          <p:cNvPr id="23" name="Text 1"/>
          <p:cNvSpPr/>
          <p:nvPr/>
        </p:nvSpPr>
        <p:spPr>
          <a:xfrm>
            <a:off x="274320" y="1466850"/>
            <a:ext cx="5699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Posizione Seduta Corretta</a:t>
            </a:r>
            <a:endParaRPr lang="en-US" sz="1380" dirty="0"/>
          </a:p>
        </p:txBody>
      </p:sp>
      <p:sp>
        <p:nvSpPr>
          <p:cNvPr id="24" name="Text 2"/>
          <p:cNvSpPr/>
          <p:nvPr/>
        </p:nvSpPr>
        <p:spPr>
          <a:xfrm>
            <a:off x="762000" y="3324225"/>
            <a:ext cx="536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Benefici della buona postura:</a:t>
            </a:r>
            <a:endParaRPr lang="en-US" sz="1120" dirty="0"/>
          </a:p>
        </p:txBody>
      </p:sp>
      <p:sp>
        <p:nvSpPr>
          <p:cNvPr id="25" name="Text 3"/>
          <p:cNvSpPr/>
          <p:nvPr/>
        </p:nvSpPr>
        <p:spPr>
          <a:xfrm>
            <a:off x="990600" y="3629025"/>
            <a:ext cx="268338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Riduce il dolore muscolo-scheletrico</a:t>
            </a:r>
            <a:endParaRPr lang="en-US" sz="1120" dirty="0"/>
          </a:p>
        </p:txBody>
      </p:sp>
      <p:sp>
        <p:nvSpPr>
          <p:cNvPr id="26" name="Text 4"/>
          <p:cNvSpPr/>
          <p:nvPr/>
        </p:nvSpPr>
        <p:spPr>
          <a:xfrm>
            <a:off x="990600" y="3933825"/>
            <a:ext cx="17237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 la respirazione</a:t>
            </a:r>
            <a:endParaRPr lang="en-US" sz="1120" dirty="0"/>
          </a:p>
        </p:txBody>
      </p:sp>
      <p:sp>
        <p:nvSpPr>
          <p:cNvPr id="27" name="Text 5"/>
          <p:cNvSpPr/>
          <p:nvPr/>
        </p:nvSpPr>
        <p:spPr>
          <a:xfrm>
            <a:off x="990600" y="4238625"/>
            <a:ext cx="31681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Previene rigidità e favorisce la circolazione</a:t>
            </a:r>
            <a:endParaRPr lang="en-US" sz="1120" dirty="0"/>
          </a:p>
        </p:txBody>
      </p:sp>
      <p:sp>
        <p:nvSpPr>
          <p:cNvPr id="28" name="Text 6"/>
          <p:cNvSpPr/>
          <p:nvPr/>
        </p:nvSpPr>
        <p:spPr>
          <a:xfrm>
            <a:off x="6248400" y="1238250"/>
            <a:ext cx="62026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Mantenere una postura corretta da seduti è fondamentale per:</a:t>
            </a:r>
            <a:endParaRPr lang="en-US" sz="1260" dirty="0"/>
          </a:p>
        </p:txBody>
      </p:sp>
      <p:sp>
        <p:nvSpPr>
          <p:cNvPr id="29" name="Text 7"/>
          <p:cNvSpPr/>
          <p:nvPr/>
        </p:nvSpPr>
        <p:spPr>
          <a:xfrm>
            <a:off x="6767066" y="1885950"/>
            <a:ext cx="546450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Schiena dritta e appoggiata</a:t>
            </a:r>
            <a:endParaRPr lang="en-US" sz="1260" dirty="0"/>
          </a:p>
        </p:txBody>
      </p:sp>
      <p:sp>
        <p:nvSpPr>
          <p:cNvPr id="30" name="Text 8"/>
          <p:cNvSpPr/>
          <p:nvPr/>
        </p:nvSpPr>
        <p:spPr>
          <a:xfrm>
            <a:off x="6767066" y="2152650"/>
            <a:ext cx="496773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Sedersi con la schiena ben dritta e completamente appoggiata allo schienale della sedia. Se necessario, utilizzare un cuscino lombare per un supporto extra.</a:t>
            </a:r>
            <a:endParaRPr lang="en-US" sz="1120" dirty="0"/>
          </a:p>
        </p:txBody>
      </p:sp>
      <p:sp>
        <p:nvSpPr>
          <p:cNvPr id="31" name="Text 9"/>
          <p:cNvSpPr/>
          <p:nvPr/>
        </p:nvSpPr>
        <p:spPr>
          <a:xfrm>
            <a:off x="6847284" y="3295650"/>
            <a:ext cx="537626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Piedi ben poggiati a terra</a:t>
            </a:r>
            <a:endParaRPr lang="en-US" sz="1260" dirty="0"/>
          </a:p>
        </p:txBody>
      </p:sp>
      <p:sp>
        <p:nvSpPr>
          <p:cNvPr id="32" name="Text 10"/>
          <p:cNvSpPr/>
          <p:nvPr/>
        </p:nvSpPr>
        <p:spPr>
          <a:xfrm>
            <a:off x="6847284" y="3562350"/>
            <a:ext cx="48875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piedi devono essere saldamente appoggiati al pavimento. Se non raggiungono il suolo, utilizzare un poggiapiedi.</a:t>
            </a:r>
            <a:endParaRPr lang="en-US" sz="1120" dirty="0"/>
          </a:p>
        </p:txBody>
      </p:sp>
      <p:sp>
        <p:nvSpPr>
          <p:cNvPr id="33" name="Text 11"/>
          <p:cNvSpPr/>
          <p:nvPr/>
        </p:nvSpPr>
        <p:spPr>
          <a:xfrm>
            <a:off x="6946106" y="4476750"/>
            <a:ext cx="52675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Ginocchia a 90 gradi</a:t>
            </a:r>
            <a:endParaRPr lang="en-US" sz="1260" dirty="0"/>
          </a:p>
        </p:txBody>
      </p:sp>
      <p:sp>
        <p:nvSpPr>
          <p:cNvPr id="34" name="Text 12"/>
          <p:cNvSpPr/>
          <p:nvPr/>
        </p:nvSpPr>
        <p:spPr>
          <a:xfrm>
            <a:off x="6946106" y="4743450"/>
            <a:ext cx="478869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ginocchia dovrebbero formare un angolo di circa 90 gradi, allineate con le anche.</a:t>
            </a:r>
            <a:endParaRPr lang="en-US" sz="1120" dirty="0"/>
          </a:p>
        </p:txBody>
      </p:sp>
      <p:sp>
        <p:nvSpPr>
          <p:cNvPr id="35" name="Text 13"/>
          <p:cNvSpPr/>
          <p:nvPr/>
        </p:nvSpPr>
        <p:spPr>
          <a:xfrm>
            <a:off x="6826448" y="5657850"/>
            <a:ext cx="539918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Gomiti a 90 gradi</a:t>
            </a:r>
            <a:endParaRPr lang="en-US" sz="1260" dirty="0"/>
          </a:p>
        </p:txBody>
      </p:sp>
      <p:sp>
        <p:nvSpPr>
          <p:cNvPr id="36" name="Text 14"/>
          <p:cNvSpPr/>
          <p:nvPr/>
        </p:nvSpPr>
        <p:spPr>
          <a:xfrm>
            <a:off x="6826448" y="5924550"/>
            <a:ext cx="49083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gomiti dovrebbero essere piegati a 90 gradi e, se possibile, appoggiati ai braccioli per ridurre la tensione su spalle e collo.</a:t>
            </a:r>
            <a:endParaRPr lang="en-US" sz="1120" dirty="0"/>
          </a:p>
        </p:txBody>
      </p:sp>
      <p:sp>
        <p:nvSpPr>
          <p:cNvPr id="37" name="Text 15"/>
          <p:cNvSpPr/>
          <p:nvPr/>
        </p:nvSpPr>
        <p:spPr>
          <a:xfrm>
            <a:off x="6981825" y="6838950"/>
            <a:ext cx="522827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Evitare di stare seduti per periodi prolungati</a:t>
            </a:r>
            <a:endParaRPr lang="en-US" sz="1260" dirty="0"/>
          </a:p>
        </p:txBody>
      </p:sp>
      <p:sp>
        <p:nvSpPr>
          <p:cNvPr id="38" name="Text 16"/>
          <p:cNvSpPr/>
          <p:nvPr/>
        </p:nvSpPr>
        <p:spPr>
          <a:xfrm>
            <a:off x="6981825" y="7105650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Alzarsi e muoversi regolarmente per evitare rigidità e favorire la circolazione.</a:t>
            </a:r>
            <a:endParaRPr lang="en-US" sz="11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3556</Words>
  <Application>Microsoft Office PowerPoint</Application>
  <PresentationFormat>Widescreen</PresentationFormat>
  <Paragraphs>417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ui-sans-serif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Andrea Scibona</cp:lastModifiedBy>
  <cp:revision>7</cp:revision>
  <cp:lastPrinted>2025-09-26T18:45:30Z</cp:lastPrinted>
  <dcterms:created xsi:type="dcterms:W3CDTF">2025-09-26T17:05:49Z</dcterms:created>
  <dcterms:modified xsi:type="dcterms:W3CDTF">2026-03-09T19:52:49Z</dcterms:modified>
</cp:coreProperties>
</file>